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824D9D-E3CA-4D6E-AE38-0E1617646FAC}" type="datetimeFigureOut">
              <a:rPr lang="fr-FR" smtClean="0"/>
              <a:pPr/>
              <a:t>04/02/2011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65AE6-B9C0-429D-AB40-372EE0761B8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65AE6-B9C0-429D-AB40-372EE0761B83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65AE6-B9C0-429D-AB40-372EE0761B83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D442-1CCF-42ED-8B87-4D837AA0C0D2}" type="datetimeFigureOut">
              <a:rPr lang="fr-FR" smtClean="0"/>
              <a:pPr/>
              <a:t>04/02/2011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4E41E-4947-4B31-ABCD-8CAD7E6C1A9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D442-1CCF-42ED-8B87-4D837AA0C0D2}" type="datetimeFigureOut">
              <a:rPr lang="fr-FR" smtClean="0"/>
              <a:pPr/>
              <a:t>04/02/2011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4E41E-4947-4B31-ABCD-8CAD7E6C1A9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D442-1CCF-42ED-8B87-4D837AA0C0D2}" type="datetimeFigureOut">
              <a:rPr lang="fr-FR" smtClean="0"/>
              <a:pPr/>
              <a:t>04/02/2011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4E41E-4947-4B31-ABCD-8CAD7E6C1A9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D442-1CCF-42ED-8B87-4D837AA0C0D2}" type="datetimeFigureOut">
              <a:rPr lang="fr-FR" smtClean="0"/>
              <a:pPr/>
              <a:t>04/02/2011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4E41E-4947-4B31-ABCD-8CAD7E6C1A9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D442-1CCF-42ED-8B87-4D837AA0C0D2}" type="datetimeFigureOut">
              <a:rPr lang="fr-FR" smtClean="0"/>
              <a:pPr/>
              <a:t>04/02/2011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4E41E-4947-4B31-ABCD-8CAD7E6C1A9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D442-1CCF-42ED-8B87-4D837AA0C0D2}" type="datetimeFigureOut">
              <a:rPr lang="fr-FR" smtClean="0"/>
              <a:pPr/>
              <a:t>04/02/2011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4E41E-4947-4B31-ABCD-8CAD7E6C1A9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D442-1CCF-42ED-8B87-4D837AA0C0D2}" type="datetimeFigureOut">
              <a:rPr lang="fr-FR" smtClean="0"/>
              <a:pPr/>
              <a:t>04/02/2011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4E41E-4947-4B31-ABCD-8CAD7E6C1A9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D442-1CCF-42ED-8B87-4D837AA0C0D2}" type="datetimeFigureOut">
              <a:rPr lang="fr-FR" smtClean="0"/>
              <a:pPr/>
              <a:t>04/02/2011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4E41E-4947-4B31-ABCD-8CAD7E6C1A9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D442-1CCF-42ED-8B87-4D837AA0C0D2}" type="datetimeFigureOut">
              <a:rPr lang="fr-FR" smtClean="0"/>
              <a:pPr/>
              <a:t>04/02/2011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4E41E-4947-4B31-ABCD-8CAD7E6C1A9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D442-1CCF-42ED-8B87-4D837AA0C0D2}" type="datetimeFigureOut">
              <a:rPr lang="fr-FR" smtClean="0"/>
              <a:pPr/>
              <a:t>04/02/2011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4E41E-4947-4B31-ABCD-8CAD7E6C1A9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D442-1CCF-42ED-8B87-4D837AA0C0D2}" type="datetimeFigureOut">
              <a:rPr lang="fr-FR" smtClean="0"/>
              <a:pPr/>
              <a:t>04/02/2011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4E41E-4947-4B31-ABCD-8CAD7E6C1A9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D442-1CCF-42ED-8B87-4D837AA0C0D2}" type="datetimeFigureOut">
              <a:rPr lang="fr-FR" smtClean="0"/>
              <a:pPr/>
              <a:t>04/02/2011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4E41E-4947-4B31-ABCD-8CAD7E6C1A9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Problems</a:t>
            </a:r>
            <a:r>
              <a:rPr lang="fr-FR" dirty="0" smtClean="0"/>
              <a:t> in LEDC places. 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553200" cy="2438400"/>
          </a:xfrm>
        </p:spPr>
        <p:txBody>
          <a:bodyPr>
            <a:normAutofit/>
          </a:bodyPr>
          <a:lstStyle/>
          <a:p>
            <a:r>
              <a:rPr lang="fr-FR" dirty="0" smtClean="0"/>
              <a:t>Kate Harrison</a:t>
            </a:r>
          </a:p>
          <a:p>
            <a:r>
              <a:rPr lang="fr-FR" dirty="0" smtClean="0"/>
              <a:t>Myp 2 </a:t>
            </a:r>
          </a:p>
          <a:p>
            <a:r>
              <a:rPr lang="fr-FR" dirty="0" smtClean="0"/>
              <a:t>Humanities. </a:t>
            </a:r>
          </a:p>
          <a:p>
            <a:r>
              <a:rPr lang="fr-FR" dirty="0" smtClean="0"/>
              <a:t>01/02/11.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Overcrowding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05800" cy="1828799"/>
          </a:xfrm>
        </p:spPr>
        <p:txBody>
          <a:bodyPr>
            <a:normAutofit/>
          </a:bodyPr>
          <a:lstStyle/>
          <a:p>
            <a:r>
              <a:rPr lang="en-GB" b="1" dirty="0" smtClean="0"/>
              <a:t>Overcrowding </a:t>
            </a:r>
            <a:r>
              <a:rPr lang="en-GB" dirty="0" smtClean="0"/>
              <a:t>is a problem in most cities, but especially affects the poorest people.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486400"/>
            <a:ext cx="845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Shanty towns and squatter settlements are the most densely populated parts of any LEDC city.</a:t>
            </a:r>
            <a:endParaRPr lang="fr-FR" sz="2800" dirty="0"/>
          </a:p>
        </p:txBody>
      </p:sp>
      <p:pic>
        <p:nvPicPr>
          <p:cNvPr id="24578" name="Picture 2" descr="http://t2.gstatic.com/images?q=tbn:ANd9GcT3HNoU633nOibY1Ko1BFMTNNcfEUjpcSGcSPF55Dj5gWXoISYp3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667000"/>
            <a:ext cx="3657600" cy="250031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" y="5181600"/>
            <a:ext cx="464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/>
              <a:t>Image </a:t>
            </a:r>
            <a:r>
              <a:rPr lang="fr-FR" sz="1600" i="1" dirty="0" err="1" smtClean="0"/>
              <a:t>from</a:t>
            </a:r>
            <a:r>
              <a:rPr lang="fr-FR" sz="1600" i="1" dirty="0" smtClean="0"/>
              <a:t> apublicdefender.com</a:t>
            </a:r>
            <a:endParaRPr lang="fr-FR" sz="1600" i="1" dirty="0"/>
          </a:p>
        </p:txBody>
      </p:sp>
      <p:pic>
        <p:nvPicPr>
          <p:cNvPr id="24580" name="Picture 4" descr="http://www.all-about-india.com/images/population-of-Ind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590800"/>
            <a:ext cx="2724150" cy="29146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16200000">
            <a:off x="3270766" y="3465611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Image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www.all-about-india.com</a:t>
            </a:r>
            <a:endParaRPr lang="fr-FR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Rubbish</a:t>
            </a:r>
            <a:r>
              <a:rPr lang="fr-FR" dirty="0" smtClean="0"/>
              <a:t> </a:t>
            </a:r>
            <a:r>
              <a:rPr lang="fr-FR" dirty="0" err="1" smtClean="0"/>
              <a:t>Overload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924800" cy="14477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b="1" dirty="0" smtClean="0"/>
              <a:t>Rubbish collection </a:t>
            </a:r>
            <a:r>
              <a:rPr lang="en-GB" dirty="0" smtClean="0"/>
              <a:t>is often unregulated and haphazard. </a:t>
            </a:r>
            <a:endParaRPr lang="en-US" dirty="0" smtClean="0"/>
          </a:p>
          <a:p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352800"/>
            <a:ext cx="533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Some very poor people can make money from other people’s rubbish by recycling items thrown into the city’s rubbish tips.</a:t>
            </a:r>
            <a:endParaRPr lang="fr-FR" sz="2800" dirty="0"/>
          </a:p>
        </p:txBody>
      </p:sp>
      <p:pic>
        <p:nvPicPr>
          <p:cNvPr id="25602" name="Picture 2" descr="http://t3.gstatic.com/images?q=tbn:ANd9GcQOVkxDXTktMOoW6uIoCOyhKqp-qcCccRCzZHjz_o9z9aU3Ep2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895600"/>
            <a:ext cx="3195686" cy="21526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5105400"/>
            <a:ext cx="472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Image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flickr.com </a:t>
            </a:r>
            <a:endParaRPr lang="fr-FR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CLEAN </a:t>
            </a:r>
            <a:r>
              <a:rPr lang="fr-FR" dirty="0" err="1" smtClean="0"/>
              <a:t>drinking</a:t>
            </a:r>
            <a:r>
              <a:rPr lang="fr-FR" dirty="0" smtClean="0"/>
              <a:t> water.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181600" cy="2057399"/>
          </a:xfrm>
        </p:spPr>
        <p:txBody>
          <a:bodyPr>
            <a:normAutofit fontScale="85000" lnSpcReduction="10000"/>
          </a:bodyPr>
          <a:lstStyle/>
          <a:p>
            <a:r>
              <a:rPr lang="en-GB" b="1" dirty="0" smtClean="0"/>
              <a:t>Access to clean drinking water </a:t>
            </a:r>
            <a:r>
              <a:rPr lang="en-GB" dirty="0" smtClean="0"/>
              <a:t>varies across the world, the poorest people have the least reliable supplies, and they may have to buy it at high prices. </a:t>
            </a:r>
            <a:endParaRPr lang="en-US" dirty="0" smtClean="0"/>
          </a:p>
          <a:p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5257800"/>
            <a:ext cx="57912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wealthy areas tend to have better supplies</a:t>
            </a:r>
            <a:r>
              <a:rPr lang="en-GB" dirty="0" smtClean="0"/>
              <a:t>.</a:t>
            </a:r>
            <a:endParaRPr lang="en-US" dirty="0" smtClean="0"/>
          </a:p>
          <a:p>
            <a:endParaRPr lang="fr-FR" dirty="0"/>
          </a:p>
        </p:txBody>
      </p:sp>
      <p:pic>
        <p:nvPicPr>
          <p:cNvPr id="26626" name="Picture 2" descr="http://kimandjason.com/blog/images/dirty-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219200"/>
            <a:ext cx="1962150" cy="28647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72200" y="403860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Image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kimandjackson.com</a:t>
            </a:r>
            <a:endParaRPr lang="fr-FR" sz="1400" i="1" dirty="0"/>
          </a:p>
        </p:txBody>
      </p:sp>
      <p:pic>
        <p:nvPicPr>
          <p:cNvPr id="26628" name="Picture 4" descr="http://t3.gstatic.com/images?q=tbn:ANd9GcQvzrvRK-WVzSsx1TiUmGhXFDWSdxBrSgcDfW_Estg_-vxpWNb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267200"/>
            <a:ext cx="2466975" cy="18478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1000" y="6211669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Image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zatacuba.org</a:t>
            </a:r>
            <a:endParaRPr lang="fr-FR" sz="1400" i="1" dirty="0"/>
          </a:p>
        </p:txBody>
      </p:sp>
      <p:pic>
        <p:nvPicPr>
          <p:cNvPr id="26630" name="Picture 6" descr="http://www.globalaid.net/wordpress/wp-content/uploads/2008/08/clean-water-393x3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3505200"/>
            <a:ext cx="1828800" cy="1828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 rot="5400000">
            <a:off x="4344888" y="4570512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Image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glabalaid.net</a:t>
            </a:r>
            <a:endParaRPr lang="fr-FR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Employment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553200" cy="1828799"/>
          </a:xfrm>
        </p:spPr>
        <p:txBody>
          <a:bodyPr>
            <a:normAutofit/>
          </a:bodyPr>
          <a:lstStyle/>
          <a:p>
            <a:r>
              <a:rPr lang="en-GB" b="1" dirty="0" smtClean="0"/>
              <a:t>Employment opportunities </a:t>
            </a:r>
            <a:r>
              <a:rPr lang="en-GB" dirty="0" smtClean="0"/>
              <a:t>cannot keep up with the number of new arrivals in most LEDC cities.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6388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Many people make a subsistence living by street trading, selling food and other services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7086600" y="5380672"/>
            <a:ext cx="137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Making craft items, often for the tourist industry.</a:t>
            </a:r>
            <a:endParaRPr lang="fr-FR" dirty="0"/>
          </a:p>
        </p:txBody>
      </p:sp>
      <p:pic>
        <p:nvPicPr>
          <p:cNvPr id="27650" name="Picture 2" descr="http://t2.gstatic.com/images?q=tbn:ANd9GcRp94VbeFUQRbqh6ik00rV_veafChYLep8ovUvk_E3j93Is5ID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895600"/>
            <a:ext cx="2628900" cy="17430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72200" y="4648200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Image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</a:t>
            </a:r>
            <a:r>
              <a:rPr lang="en-US" sz="1400" i="1" dirty="0" smtClean="0"/>
              <a:t>ugandacrafts2000ltd.org</a:t>
            </a:r>
            <a:endParaRPr lang="fr-FR" sz="1400" i="1" dirty="0"/>
          </a:p>
        </p:txBody>
      </p:sp>
      <p:pic>
        <p:nvPicPr>
          <p:cNvPr id="27652" name="Picture 4" descr="http://t0.gstatic.com/images?q=tbn:ANd9GcRYmmt5BArWXvjeWJAXaMatP1WW_rvAiYdtPNzYdsgavR48Y6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200400"/>
            <a:ext cx="3580982" cy="1905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38200" y="5105400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found</a:t>
            </a:r>
            <a:r>
              <a:rPr lang="fr-FR" sz="1400" i="1" dirty="0" smtClean="0"/>
              <a:t>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tutor2u.net</a:t>
            </a:r>
            <a:endParaRPr lang="fr-FR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2.gstatic.com/images?q=tbn:ANd9GcQMpH77JNEoz7NUihe_NJKFwSdqW7M2xEYbPszF0lxoFp19qek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590800"/>
            <a:ext cx="2619375" cy="17430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Rubbish in Mexico city.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2286000"/>
            <a:ext cx="198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/>
              <a:t>Image from globalgiving.co.uk</a:t>
            </a:r>
            <a:endParaRPr lang="en-GB" sz="1100" i="1" dirty="0"/>
          </a:p>
        </p:txBody>
      </p:sp>
      <p:sp>
        <p:nvSpPr>
          <p:cNvPr id="4100" name="AutoShape 4" descr="data:image/jpg;base64,/9j/4AAQSkZJRgABAQAAAQABAAD/2wCEAAkGBhQSERUUExQUFRUVGB8XFxcYFxgaGhoaGhcaGhcXFxwaHiYeIhskHBcWHzshIygqLCwsHR4xNTEqNSYrLCkBCQoKDgwOGg8PGiwkHyQsLDIsLSwpLCksLDQsNCksLCwpLCw0LC0sLCwpLCwsLCwsLCwsLCwsKSwsLCwsLCwsLP/AABEIAGoAoAMBIgACEQEDEQH/xAAbAAACAwEBAQAAAAAAAAAAAAAEBQIDBgABB//EADoQAAIBAgQEBQIEBAUFAQAAAAECEQMhAAQSMQUiQVEGEzJhcYGRI0Kx0QcUYqEzUnLh8BYkQ8HxFf/EABgBAAMBAQAAAAAAAAAAAAAAAAABAgME/8QAJBEAAgIBBAICAwEAAAAAAAAAAAECESEDEjFBBFETIjJCgRT/2gAMAwEAAhEDEQA/ANAuYwRSzOEq1owQlTGZI8pZnBtHN4Q0qmGFCpIwDHNPNYsOZGFKscWBsMdjI0g2B89wlKiFSSARBi2OpkxjgWwxHyfjvBzRrtTuQLj4O39sFZHhdRU1BSe3aBc41PidaYZHKjWOhG47z84HyHiFDyVANJtMWj3x175OKpHLtipFfA8mXkqYB9S/1dZOHGY4DScDzVBja18U1M1RpRpYKCfSP1xHN8ZVkOgta0/t3xg9zdo2VJUdxbhdNaJ0yAomPjbGMq0qhbklj3HxeDjX5nh1WtQgXJHeJHbAPCcytMinU5GnS09P/WNIOl7IkrfoXcBZypLEkTaf7mcO6NInbBdHI5eQPMBCyCsi/wA/GKcx4kooSqCYtK7fTGcrk8ItVFZZcrhPUQD0B64IpZgOOUwY/wCDGOrvVztZVVSADEjZQTck41HBvAa0yHqVXci4CkqAe+8k4HBRWXkFJyeFgMpUucl9hEe/zin+ZcuxA0rsoiCY9TXG02t2OHlVlpLIAkbf74zWczzu1zOMrLaFRoYsp0sMTlcd/JnCA8y9PDHL5U4GoUzhlQnAMtpZfFgoAETjkaNwcL+LuzCIMDaB36WxSVibpDvyYx5XqBROM/lvEcLDKdQHQHptOFWe4y9T2HbGi0pNmb1YpFnHeKCoSijV026+2Mu9Ig4bLknqGwn6gfqcU1cgymCB9wf0x1wSjhHNNuWRfc74lTmR19sFnKHEBTg/GNMGeTbcLz00hNjGM14jopUqT5o+IJwOufYb3wDWJOMIaVSs3lq2qFzIRjtR0xH17+2CHpYgaeOijns0vhbiKqCCAGJmBYfT7Y0R4qcfOUqFYIsQZnDfhnE2YnUccmro/sjq09Xo0ObzpbAy0CcVpUm+LBXxy0dFjjzFPQY88rHzTKfxMZzFPLmo2/KxI+Y0z9pw8yP8TF0K1Si6sRPKVIjoZJB+kThWiqZtqGVxGtTdSW6dr4x+b/iMY/7elrJBu7FYsYIGkzfuQCbYoyv8TSGVMzTOmILhTdgoLCIiOvsCLdcJTSG4No2FGpUrrysoM+84hmOEZgCdU+wOIcC8Q5SsA1J1U9QQQQRuD0kfOG6+IqQkBtUbwLSLwTi3qqPBn8bfIqbwzmDTLsQIE6SbwL36TgbhHh1q0sTpUdY3+P3xPxX/ABGSnQK0iys6ECoIOieVWG4sb80WBx8xynF8x5tOpVzlarpYEIzlAumGUMZ06TtAw/8ATjAvgVn2lPCFL/M/3H7YQeKamTyHlrUFVmqXABAEAwSTA62jfCTJ8c4nV/Gp5pdF4pNSSSLwSQNxvBIJgdDgLN8Yr5moXqeVJhAqi4K9ADJsZBPv9cZPXfTNPh7o2HBfGOVVirJSVQLMILdNKsCJk3gk3wZ4l8MFz5tFV06RKix680fUYwnAOP0kzC+eE/DfSzECdEMCCGAJU3G0f2ndZz+KGSp05QloFgBAsshb9YAGneSNsVp6rjlsUoKSqhNlvCdRwSw0L3IN/piHE/D9Oiqlqt2JGw6Cbf2xl3/i5nHPmMFSkZ9KSRcCBPKTF4IJ+DGFHFPFFeqUWo6uymFKqObVJmTFzA3X/e5eTPolePHs2S8IUrOpviBM/fAOcoDUdKFQLdem5M4yNPxCJZarusCUudJqCQRIIKgT7mZ+MG0/GNYUxoBRaan1VNZMwAzAxLWPU77WwaflTX5KxT8eL/EZmjJxZl6YB9W1rfaMI6/HqvlKWdQal9uhJCydNiYMR2PtgPKZ6oVBoIjafXBPvDNAF7jrf3xtLy74RmvFa5Ztmz6UxE4W5vjZZSwMJG8Hb/gxk+MVqjVB+IkWI0yqqbTvc+9he0QIxxd3pQKrDn0EBtjYbmN56doPfGHzU7SX9NvhxTYDVyNemvPqVWOqnErBHcgRB7SbjF+UzRedSsGCmChjtqLEg94i4ueuAq9OpWZDq002MISeUQBIUSdgYj9wMM6HBWRGlpJMFh6VQXj6m5IsOXvjFtVk225IpRd3lKgClpJLW3C6ZMD82/bp0wdl3QSagFPUxKKoLCF06bNILEggmbSScBJ5pIpks1GlGvQVgAE3CmACTYwD3xOtmatKW8tQoJuTqk3MQL7j1fOJZS5NBTNRF81TSWk0eXU5Q5aSY5QJIgjUVm2GeQ4w+lfw0UkWQvBIA5oLeoX339rTjJ0slmEC01qBYYAaxIR9N2CxYgkmb7g74N8P06VJX11alSpqEAItjYTpJ1Mbm0xbGbSKQVmOCfzL16odVp8rPr1RM8wUqpDaoFt+b6YW5rwvUWrqZqIpkh6R8wgMhOw1QeWBI/4GXCc2HY03SkEGpv8ACRGUgiGBudQ+T3+R85RpJX0u5lWGkAg21QZkWEGB0n5nDi6wKWeC9KKorq1ZaXNrLK7rVYbgRIWT7n06TGIZfI+YGRPMy7kBkIqCoSZ9J0ixnrPfFfEMglMsynMeZTioqVFDSADIsACCSv8AVaMT/nauaChnUM0xby9Jljtp0xPexJJtbCGm1aPDlzQWi1WWTWxMeWSxmT5kywEgC3QG9xih+N0yzIKahUqSpm63UQZFwAgMmIMRg3iGTqKhNV2ZV52KpTZTMCogAMgWkSTPsRfyt4WWoKT06LU2IWdLNrtAOtCSQ0GZUC0mMPD5J7EYprUdlQb1OWTBDBCCIDaTE6ulupx7xHJsWKpTpg9SGgALsVVjI/ub7WnF2Wzwo1KiinUYCoVV2UxvAkMQbiQZIgT2wyepUqVTTRKaeY4WJc3UgboezH1ETIw6fIX0K89k8xUpk1KbrqdQrsrNPK3VZEyOnTEx4dzCgVGq01VknRYEiZBgggQQD16x7u+KcOqUH8pr0lbUGgFnBi5BsVH0Mg36kPiSpWpqqOwdADqctpUMAIuoA1WH1OHurgWRXlMofLTUyuinqZMAkwBGrcmxEfXHnD60VPwvLWSLM5UxEw1wCpFv7YJXJNADALpdSAW1hzG6dJkbEaoJB3xxy4LMzhNRuFGkSxbZ9EkbHYRtMYL9jZLimWoVdTLyt1UGCwbdgJIkadj9DsCtp8JJXSIZmHpP5pUD03I+d9jjQZHPPqZWpU2jkZdXf0qSBykjqbdJm2A83w10BqilckQAxlIizLAJWOpJAwlJrAxVwfiVNTSWmWTckOYTTaWJmfyz22GGFDh4zOZqMjlaWow8jSVgAm506ZB29sIMpwIkMknWTGwNpkidgNpPSI63NzNMUwKZJsZAW5v3Y3CxNv2xTq8Ep5o0NarRWqaYcFqMDXyqptLiwgkHSsfOAckTXYSDogO5abKvPf8ANeTb3P07L1w2XcqkQdHmCIKxPpAuLXkYr4axpUmSmYbTqNQkEwsGxnSq3N+hA7XlNLA3bywHP5tfMkslSozHkUMfU0qCWEG5Ij4Pthxkg1DUwSQFuw1G55VUE9NTKZ63who1SKnnK0uDIqSCZA5nYEEg8wjePknB+T4i+g02OsVD5xkEMYBIAMzG5m1yMVLPIR+uEMuGcSCVUd1hNcFyQIUAhJ7GxNz17HAdfiJqNVJ8tl1chuCoK2CRtETy73x4+QLZXUG3qAhVKgjSOa6/mh5Ftge2M7kuHuxAOpgbk8sXG+okDfviUlygb6Zp+G8X82k2VqVSHI0o1oDAyA9pmwuIwLl8ww1D+YYgUjKkaT5yKQirDXGq0jdRHfFIyysNK6JQqEYIytJMNzA7KRI1fWcFeJkprQXRDxEGysrtDBjF7reJi5wd0Fdl3h/O1qqaAArUyarBHKkoqyQPsBY2P3w8Wt5tFmS9UgAEklgSoBlRB1XIJJvBP5sYzw9RqtWVwSEWGcG8gllZYG5KkiJ6jDrjVUitmCgMnLroUAagGdAbdYAY36YHFXgSbKszn6isFqpTHlSuovqm2ohA14gDlO523GBEWrmWq5iky0kQjy9RjW3TSptO99pt3wVl+Nzl3L01cEBTCEFP8re8kATJIg7YiHY5YEKxJXQF0aUABOl01XhZH3n3wcBRHMiuxQs2uFJ5TUUiGuIkDcb/APzHV6hq/hlag0rdpYi4nYyZOqN9wbHBzV6yhBVpDUBDEFIM+kkiwEahB67dcVV9SuyGkGG4c6iW1Dl0dJ3HU2OFw6GsqwqnnaXmqpQ0gxCsDHNpDCQve2xHUbdFmeGl1IOtXAJXTLA/f1bHTNxsTNi/+n6tTlFNirLfUwYl7MANGoxM3EEXvihvDBonVVI0/m0X5gAQDvteJk4Lj7HT4oT5HMrXqtTJZVYljHZb37WGw77Y9HEppxSLqQqG7QqtpCgjr6gdyR3iMN8xw5KepFpAlzPKXNW+0MJsYnlJwqzPBUpgqy1KbLZgZKsOxBk79RcSe2NLTIaFlKgS+jzCY2M6Jj2PMeboL2+xdTMikLEMzRGoalVASRM7sxg/A2vi6j4WFNj53MUJlQ8awsGEkBvtO+PPE5NNaTBKSC502Zr3ghiWESd8HLpFdWyX/wC46U/KLnQd1RTqvchWMQTP0vHbAGY40optTIJJXRItaZkxveBHt7nFtDTKFdWpgGLMSD3IAgjTtf2wQmYphpKoIsxk7RzGLsSwm5O56YapdCAcukIhjSdMrP5p1czdx7e2JFyQSJMiPc29sGcUd/MAFyTpkDlCtsBPQj+0/ODKOURNSLrLaiQCF2i8wQQwPTSdxfApexSj0hNw5WWoDEawSLdSpHLfa4v+2HX8kqhW5mEhzBPQaiDYC89CYkYEzWVqUzy0tbsOYCZUTZWAA97dQRONJw2Hp6RClFBqqxICTcCQL9ZJm49sRJ5vorrizjnIShUoqrrqYEtykqSWsX5Qsi5I2iNsLqXA181D5oBLDzNRBUmbLMgm9xHQR0xpcqtF5CKzuUMl6iFeoVVUjbaJEgR1wtGZr+XE06Om2gst4BEix5tUb2F/pDe3gF9g/h3DhlzoZkLuNenYEjtabwT7R1wNnPD4aq9Y1WqPAC00hYVYsCbECJ95ItvhXm+MBKn4RcNHMSdgBc2lZMdIP0xfw7xGKks7sSlgolhciNAhis9xEfXBlKx0iVHM0wHotS1IDJXzNKnU3PpCsWmwEaj2tMMyzGd/ECGkukwTJqBukFfMWY3B633GEnFhTBigvlaDOoyQTuUaYJ3/ADSY64ETjtYkOWSrpPKtRVJU7FZ3+D169Dg2bsoN9YHyZshWQFnYOROhGMiLPEqDMgS0ewIxa2cIWm7Qq1BGv0qrST0mDAiDHtN8Z9PEqs7asujW5Y06VIAAFgBsTIMCY2OCOJv/ADFPQ7aCRAUvzSDyKFHKZHTYYTjnIWM83xWos01cVF06zJYBSN9ZWP6TtAnBHhCuop1FrBUYPNyFB1Ak6f6SZtJxlMgjZSuRTdqrhSqhhyi5BDAyIsDIj9cMaNStVP4qoixrLhtKsCQogaWHKxAO2423I4roLxkb57LJRZDTFOpTMppBUMs+iIPMI1DcTOM/4gzBpFS1WNQMUwFGkW9ROoe36dcW8a4HTCirTqESP/Gy3YECBNwTJ6nawxmc/wAONQ6g7tb817Dfba569cVCNu2G5rg09bOhStTUzWkqfTEiFkkkNvcbRE3wdVRsxR0inlGptGtgIIM3AANyL3MT2i+INana3OP1GBOJZhhRosGYEi5BMnfc4EKTxYRW4PTXSPKcaSYjSHIHLJOqI/XoCMcnBkrGqxVSKZmQFLjcCFMzZfgaZjB/C6hNiSd9zPbANRz5FEyZdTqPVoqKBq7wLXwmqBStWwxMtSV0BDCZhmBYsN20mfnYTgOvwxZ10l0ao0lkAeSTHKJ7xFj3vhPw5poNN5UTN5kmZ+cajgmTTy/QlqdMjlFifNkj3MD7DCUHbyU5J9GbzGaqUjWKLUqr+aowWzd+xHtvbEOBcTLA1DoC6TTcTumkGdJkb22Jg/fZcGqF8rSLEsS1SSbk8w3n5OJ0uG0jXdTSp6RTUgaFiZa8RvYXxLkr20NKsmTy/BGKtWNV9JX8MhIUiwZZE7kiFAm1tsWNlDSotUzFRXqL/h05iTsGgX9wLbD2xpshSAo5iAByg7deW/zjK5UfiuOgR49oiIw4vdkJLa6I5agtStpHIIHlliFBO+pn76jp72O0WqXIAfiU2RXVmapTBbWoHbvtt9t8DcIY+WB2qVY9uUG2A69QqF0kiQgsYt+Jb4xpndRHRamdeXl9SzKx1G4tEkksPe2I0eDscwp5gAQbLLRIJkHcCftIjuClU6WaTqDAgzcWXY4+i1qKmlqIBax1QJnW9536D7YtunSIM3mK4y9VXcBgQWZdQXU3LpJAEHeR736YEzfEjXYMwHmBtSkSDMekR+WFED9zgzOrIeb8xH21x9sKPD4kMTc6hf7YlP62U4/YdcVbzqKV0ZlcA6ypIJtDbf6VkdYnqcL+CeKBTqN5vmVqLUWpupjd4vIFvSDO9sOOAsSHJvztv/pI/TAHiuiqq2kBd9gB19sTF52sbTqwvNcay75XysrTqJDzzQVhkKMC25JGn7XwopZo0RykESAS62kiJI1TBFp+ZwgTMNqQami1pMdMNc+fwl/1/tjTbQlk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02" name="AutoShape 6" descr="data:image/jpg;base64,/9j/4AAQSkZJRgABAQAAAQABAAD/2wCEAAkGBhQSERUUExQUFRUVGB8XFxcYFxgaGhoaGhcaGhcXFxwaHiYeIhskHBcWHzshIygqLCwsHR4xNTEqNSYrLCkBCQoKDgwOGg8PGiwkHyQsLDIsLSwpLCksLDQsNCksLCwpLCw0LC0sLCwpLCwsLCwsLCwsLCwsKSwsLCwsLCwsLP/AABEIAGoAoAMBIgACEQEDEQH/xAAbAAACAwEBAQAAAAAAAAAAAAAEBQIDBgABB//EADoQAAIBAgQEBQIEBAUFAQAAAAECEQMhAAQSMQUiQVEGEzJhcYGRI0Kx0QcUYqEzUnLh8BYkQ8HxFf/EABgBAAMBAQAAAAAAAAAAAAAAAAABAgME/8QAJBEAAgIBBAICAwEAAAAAAAAAAAECESEDEjFBBFETIjJCgRT/2gAMAwEAAhEDEQA/ANAuYwRSzOEq1owQlTGZI8pZnBtHN4Q0qmGFCpIwDHNPNYsOZGFKscWBsMdjI0g2B89wlKiFSSARBi2OpkxjgWwxHyfjvBzRrtTuQLj4O39sFZHhdRU1BSe3aBc41PidaYZHKjWOhG47z84HyHiFDyVANJtMWj3x175OKpHLtipFfA8mXkqYB9S/1dZOHGY4DScDzVBja18U1M1RpRpYKCfSP1xHN8ZVkOgta0/t3xg9zdo2VJUdxbhdNaJ0yAomPjbGMq0qhbklj3HxeDjX5nh1WtQgXJHeJHbAPCcytMinU5GnS09P/WNIOl7IkrfoXcBZypLEkTaf7mcO6NInbBdHI5eQPMBCyCsi/wA/GKcx4kooSqCYtK7fTGcrk8ItVFZZcrhPUQD0B64IpZgOOUwY/wCDGOrvVztZVVSADEjZQTck41HBvAa0yHqVXci4CkqAe+8k4HBRWXkFJyeFgMpUucl9hEe/zin+ZcuxA0rsoiCY9TXG02t2OHlVlpLIAkbf74zWczzu1zOMrLaFRoYsp0sMTlcd/JnCA8y9PDHL5U4GoUzhlQnAMtpZfFgoAETjkaNwcL+LuzCIMDaB36WxSVibpDvyYx5XqBROM/lvEcLDKdQHQHptOFWe4y9T2HbGi0pNmb1YpFnHeKCoSijV026+2Mu9Ig4bLknqGwn6gfqcU1cgymCB9wf0x1wSjhHNNuWRfc74lTmR19sFnKHEBTg/GNMGeTbcLz00hNjGM14jopUqT5o+IJwOufYb3wDWJOMIaVSs3lq2qFzIRjtR0xH17+2CHpYgaeOijns0vhbiKqCCAGJmBYfT7Y0R4qcfOUqFYIsQZnDfhnE2YnUccmro/sjq09Xo0ObzpbAy0CcVpUm+LBXxy0dFjjzFPQY88rHzTKfxMZzFPLmo2/KxI+Y0z9pw8yP8TF0K1Si6sRPKVIjoZJB+kThWiqZtqGVxGtTdSW6dr4x+b/iMY/7elrJBu7FYsYIGkzfuQCbYoyv8TSGVMzTOmILhTdgoLCIiOvsCLdcJTSG4No2FGpUrrysoM+84hmOEZgCdU+wOIcC8Q5SsA1J1U9QQQQRuD0kfOG6+IqQkBtUbwLSLwTi3qqPBn8bfIqbwzmDTLsQIE6SbwL36TgbhHh1q0sTpUdY3+P3xPxX/ABGSnQK0iys6ECoIOieVWG4sb80WBx8xynF8x5tOpVzlarpYEIzlAumGUMZ06TtAw/8ATjAvgVn2lPCFL/M/3H7YQeKamTyHlrUFVmqXABAEAwSTA62jfCTJ8c4nV/Gp5pdF4pNSSSLwSQNxvBIJgdDgLN8Yr5moXqeVJhAqi4K9ADJsZBPv9cZPXfTNPh7o2HBfGOVVirJSVQLMILdNKsCJk3gk3wZ4l8MFz5tFV06RKix680fUYwnAOP0kzC+eE/DfSzECdEMCCGAJU3G0f2ndZz+KGSp05QloFgBAsshb9YAGneSNsVp6rjlsUoKSqhNlvCdRwSw0L3IN/piHE/D9Oiqlqt2JGw6Cbf2xl3/i5nHPmMFSkZ9KSRcCBPKTF4IJ+DGFHFPFFeqUWo6uymFKqObVJmTFzA3X/e5eTPolePHs2S8IUrOpviBM/fAOcoDUdKFQLdem5M4yNPxCJZarusCUudJqCQRIIKgT7mZ+MG0/GNYUxoBRaan1VNZMwAzAxLWPU77WwaflTX5KxT8eL/EZmjJxZl6YB9W1rfaMI6/HqvlKWdQal9uhJCydNiYMR2PtgPKZ6oVBoIjafXBPvDNAF7jrf3xtLy74RmvFa5Ztmz6UxE4W5vjZZSwMJG8Hb/gxk+MVqjVB+IkWI0yqqbTvc+9he0QIxxd3pQKrDn0EBtjYbmN56doPfGHzU7SX9NvhxTYDVyNemvPqVWOqnErBHcgRB7SbjF+UzRedSsGCmChjtqLEg94i4ueuAq9OpWZDq002MISeUQBIUSdgYj9wMM6HBWRGlpJMFh6VQXj6m5IsOXvjFtVk225IpRd3lKgClpJLW3C6ZMD82/bp0wdl3QSagFPUxKKoLCF06bNILEggmbSScBJ5pIpks1GlGvQVgAE3CmACTYwD3xOtmatKW8tQoJuTqk3MQL7j1fOJZS5NBTNRF81TSWk0eXU5Q5aSY5QJIgjUVm2GeQ4w+lfw0UkWQvBIA5oLeoX339rTjJ0slmEC01qBYYAaxIR9N2CxYgkmb7g74N8P06VJX11alSpqEAItjYTpJ1Mbm0xbGbSKQVmOCfzL16odVp8rPr1RM8wUqpDaoFt+b6YW5rwvUWrqZqIpkh6R8wgMhOw1QeWBI/4GXCc2HY03SkEGpv8ACRGUgiGBudQ+T3+R85RpJX0u5lWGkAg21QZkWEGB0n5nDi6wKWeC9KKorq1ZaXNrLK7rVYbgRIWT7n06TGIZfI+YGRPMy7kBkIqCoSZ9J0ixnrPfFfEMglMsynMeZTioqVFDSADIsACCSv8AVaMT/nauaChnUM0xby9Jljtp0xPexJJtbCGm1aPDlzQWi1WWTWxMeWSxmT5kywEgC3QG9xih+N0yzIKahUqSpm63UQZFwAgMmIMRg3iGTqKhNV2ZV52KpTZTMCogAMgWkSTPsRfyt4WWoKT06LU2IWdLNrtAOtCSQ0GZUC0mMPD5J7EYprUdlQb1OWTBDBCCIDaTE6ulupx7xHJsWKpTpg9SGgALsVVjI/ub7WnF2Wzwo1KiinUYCoVV2UxvAkMQbiQZIgT2wyepUqVTTRKaeY4WJc3UgboezH1ETIw6fIX0K89k8xUpk1KbrqdQrsrNPK3VZEyOnTEx4dzCgVGq01VknRYEiZBgggQQD16x7u+KcOqUH8pr0lbUGgFnBi5BsVH0Mg36kPiSpWpqqOwdADqctpUMAIuoA1WH1OHurgWRXlMofLTUyuinqZMAkwBGrcmxEfXHnD60VPwvLWSLM5UxEw1wCpFv7YJXJNADALpdSAW1hzG6dJkbEaoJB3xxy4LMzhNRuFGkSxbZ9EkbHYRtMYL9jZLimWoVdTLyt1UGCwbdgJIkadj9DsCtp8JJXSIZmHpP5pUD03I+d9jjQZHPPqZWpU2jkZdXf0qSBykjqbdJm2A83w10BqilckQAxlIizLAJWOpJAwlJrAxVwfiVNTSWmWTckOYTTaWJmfyz22GGFDh4zOZqMjlaWow8jSVgAm506ZB29sIMpwIkMknWTGwNpkidgNpPSI63NzNMUwKZJsZAW5v3Y3CxNv2xTq8Ep5o0NarRWqaYcFqMDXyqptLiwgkHSsfOAckTXYSDogO5abKvPf8ANeTb3P07L1w2XcqkQdHmCIKxPpAuLXkYr4axpUmSmYbTqNQkEwsGxnSq3N+hA7XlNLA3bywHP5tfMkslSozHkUMfU0qCWEG5Ij4Pthxkg1DUwSQFuw1G55VUE9NTKZ63who1SKnnK0uDIqSCZA5nYEEg8wjePknB+T4i+g02OsVD5xkEMYBIAMzG5m1yMVLPIR+uEMuGcSCVUd1hNcFyQIUAhJ7GxNz17HAdfiJqNVJ8tl1chuCoK2CRtETy73x4+QLZXUG3qAhVKgjSOa6/mh5Ftge2M7kuHuxAOpgbk8sXG+okDfviUlygb6Zp+G8X82k2VqVSHI0o1oDAyA9pmwuIwLl8ww1D+YYgUjKkaT5yKQirDXGq0jdRHfFIyysNK6JQqEYIytJMNzA7KRI1fWcFeJkprQXRDxEGysrtDBjF7reJi5wd0Fdl3h/O1qqaAArUyarBHKkoqyQPsBY2P3w8Wt5tFmS9UgAEklgSoBlRB1XIJJvBP5sYzw9RqtWVwSEWGcG8gllZYG5KkiJ6jDrjVUitmCgMnLroUAagGdAbdYAY36YHFXgSbKszn6isFqpTHlSuovqm2ohA14gDlO523GBEWrmWq5iky0kQjy9RjW3TSptO99pt3wVl+Nzl3L01cEBTCEFP8re8kATJIg7YiHY5YEKxJXQF0aUABOl01XhZH3n3wcBRHMiuxQs2uFJ5TUUiGuIkDcb/APzHV6hq/hlag0rdpYi4nYyZOqN9wbHBzV6yhBVpDUBDEFIM+kkiwEahB67dcVV9SuyGkGG4c6iW1Dl0dJ3HU2OFw6GsqwqnnaXmqpQ0gxCsDHNpDCQve2xHUbdFmeGl1IOtXAJXTLA/f1bHTNxsTNi/+n6tTlFNirLfUwYl7MANGoxM3EEXvihvDBonVVI0/m0X5gAQDvteJk4Lj7HT4oT5HMrXqtTJZVYljHZb37WGw77Y9HEppxSLqQqG7QqtpCgjr6gdyR3iMN8xw5KepFpAlzPKXNW+0MJsYnlJwqzPBUpgqy1KbLZgZKsOxBk79RcSe2NLTIaFlKgS+jzCY2M6Jj2PMeboL2+xdTMikLEMzRGoalVASRM7sxg/A2vi6j4WFNj53MUJlQ8awsGEkBvtO+PPE5NNaTBKSC502Zr3ghiWESd8HLpFdWyX/wC46U/KLnQd1RTqvchWMQTP0vHbAGY40optTIJJXRItaZkxveBHt7nFtDTKFdWpgGLMSD3IAgjTtf2wQmYphpKoIsxk7RzGLsSwm5O56YapdCAcukIhjSdMrP5p1czdx7e2JFyQSJMiPc29sGcUd/MAFyTpkDlCtsBPQj+0/ODKOURNSLrLaiQCF2i8wQQwPTSdxfApexSj0hNw5WWoDEawSLdSpHLfa4v+2HX8kqhW5mEhzBPQaiDYC89CYkYEzWVqUzy0tbsOYCZUTZWAA97dQRONJw2Hp6RClFBqqxICTcCQL9ZJm49sRJ5vorrizjnIShUoqrrqYEtykqSWsX5Qsi5I2iNsLqXA181D5oBLDzNRBUmbLMgm9xHQR0xpcqtF5CKzuUMl6iFeoVVUjbaJEgR1wtGZr+XE06Om2gst4BEix5tUb2F/pDe3gF9g/h3DhlzoZkLuNenYEjtabwT7R1wNnPD4aq9Y1WqPAC00hYVYsCbECJ95ItvhXm+MBKn4RcNHMSdgBc2lZMdIP0xfw7xGKks7sSlgolhciNAhis9xEfXBlKx0iVHM0wHotS1IDJXzNKnU3PpCsWmwEaj2tMMyzGd/ECGkukwTJqBukFfMWY3B633GEnFhTBigvlaDOoyQTuUaYJ3/ADSY64ETjtYkOWSrpPKtRVJU7FZ3+D169Dg2bsoN9YHyZshWQFnYOROhGMiLPEqDMgS0ewIxa2cIWm7Qq1BGv0qrST0mDAiDHtN8Z9PEqs7asujW5Y06VIAAFgBsTIMCY2OCOJv/ADFPQ7aCRAUvzSDyKFHKZHTYYTjnIWM83xWos01cVF06zJYBSN9ZWP6TtAnBHhCuop1FrBUYPNyFB1Ak6f6SZtJxlMgjZSuRTdqrhSqhhyi5BDAyIsDIj9cMaNStVP4qoixrLhtKsCQogaWHKxAO2423I4roLxkb57LJRZDTFOpTMppBUMs+iIPMI1DcTOM/4gzBpFS1WNQMUwFGkW9ROoe36dcW8a4HTCirTqESP/Gy3YECBNwTJ6nawxmc/wAONQ6g7tb817Dfba569cVCNu2G5rg09bOhStTUzWkqfTEiFkkkNvcbRE3wdVRsxR0inlGptGtgIIM3AANyL3MT2i+INana3OP1GBOJZhhRosGYEi5BMnfc4EKTxYRW4PTXSPKcaSYjSHIHLJOqI/XoCMcnBkrGqxVSKZmQFLjcCFMzZfgaZjB/C6hNiSd9zPbANRz5FEyZdTqPVoqKBq7wLXwmqBStWwxMtSV0BDCZhmBYsN20mfnYTgOvwxZ10l0ao0lkAeSTHKJ7xFj3vhPw5poNN5UTN5kmZ+cajgmTTy/QlqdMjlFifNkj3MD7DCUHbyU5J9GbzGaqUjWKLUqr+aowWzd+xHtvbEOBcTLA1DoC6TTcTumkGdJkb22Jg/fZcGqF8rSLEsS1SSbk8w3n5OJ0uG0jXdTSp6RTUgaFiZa8RvYXxLkr20NKsmTy/BGKtWNV9JX8MhIUiwZZE7kiFAm1tsWNlDSotUzFRXqL/h05iTsGgX9wLbD2xpshSAo5iAByg7deW/zjK5UfiuOgR49oiIw4vdkJLa6I5agtStpHIIHlliFBO+pn76jp72O0WqXIAfiU2RXVmapTBbWoHbvtt9t8DcIY+WB2qVY9uUG2A69QqF0kiQgsYt+Jb4xpndRHRamdeXl9SzKx1G4tEkksPe2I0eDscwp5gAQbLLRIJkHcCftIjuClU6WaTqDAgzcWXY4+i1qKmlqIBax1QJnW9536D7YtunSIM3mK4y9VXcBgQWZdQXU3LpJAEHeR736YEzfEjXYMwHmBtSkSDMekR+WFED9zgzOrIeb8xH21x9sKPD4kMTc6hf7YlP62U4/YdcVbzqKV0ZlcA6ypIJtDbf6VkdYnqcL+CeKBTqN5vmVqLUWpupjd4vIFvSDO9sOOAsSHJvztv/pI/TAHiuiqq2kBd9gB19sTF52sbTqwvNcay75XysrTqJDzzQVhkKMC25JGn7XwopZo0RykESAS62kiJI1TBFp+ZwgTMNqQami1pMdMNc+fwl/1/tjTbQlk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104" name="Picture 8" descr="http://4.bp.blogspot.com/_7_8krt5nmCM/R7qz4RWS0gI/AAAAAAAAAFo/8m3w9rMBhZ4/s200/rubbish+dum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2438400"/>
            <a:ext cx="2936277" cy="195262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 rot="5400000">
            <a:off x="2843599" y="3557201"/>
            <a:ext cx="2971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Image from blogspot.com</a:t>
            </a:r>
            <a:endParaRPr lang="en-GB" sz="1200" i="1" dirty="0"/>
          </a:p>
        </p:txBody>
      </p:sp>
      <p:pic>
        <p:nvPicPr>
          <p:cNvPr id="4106" name="Picture 10" descr="http://t1.gstatic.com/images?q=tbn:ANd9GcRVoYIA3-HGNfk7ezvI7NEF0IGMj2CqhOgAuWaQza0rBixtywN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648200"/>
            <a:ext cx="2466975" cy="184785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85800" y="4419600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Image from faithandcare.edublogs.org</a:t>
            </a:r>
            <a:endParaRPr lang="en-GB" sz="1200" i="1" dirty="0"/>
          </a:p>
        </p:txBody>
      </p:sp>
      <p:pic>
        <p:nvPicPr>
          <p:cNvPr id="4108" name="Picture 12" descr="http://t1.gstatic.com/images?q=tbn:ANd9GcTG5vAdxBFO8gqJNlnYCeZuYbGi8cwrojWoUQEswnbwiNMOI41D2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77025" y="4648200"/>
            <a:ext cx="2466975" cy="184785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467600" y="6581001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Image from dalje.com</a:t>
            </a:r>
            <a:endParaRPr lang="en-GB" sz="12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2590800"/>
            <a:ext cx="152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Mexico city has the 3</a:t>
            </a:r>
            <a:r>
              <a:rPr lang="en-US" baseline="30000" dirty="0" smtClean="0"/>
              <a:t>rd</a:t>
            </a:r>
            <a:r>
              <a:rPr lang="en-US" dirty="0" smtClean="0"/>
              <a:t> biggest problem of rubbish in the world.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981200" y="1676400"/>
            <a:ext cx="3581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12,500 tones worth of waste.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00" y="13716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375"/>
            </a:pPr>
            <a:r>
              <a:rPr lang="en-US" dirty="0" smtClean="0"/>
              <a:t> Hectors worth of waste. </a:t>
            </a:r>
          </a:p>
          <a:p>
            <a:pPr marL="342900" indent="-342900"/>
            <a:r>
              <a:rPr lang="en-US" dirty="0" smtClean="0"/>
              <a:t>12 meters high.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038600" y="4495800"/>
            <a:ext cx="2514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solution is to burn the waste but this can cause many different problems. Burning the waste will cause air born problems which could lead to cancer.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Water in Mexico City.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 descr="http://t2.gstatic.com/images?q=tbn:ANd9GcQN1IzNAF4a3m7zYSU_9Yo1hjH9377W4Xl3mbI9peW2zy7T6gW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2619375" cy="17430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124200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Picture from Commondreams.org</a:t>
            </a:r>
            <a:endParaRPr lang="en-GB" sz="1200" i="1" dirty="0"/>
          </a:p>
        </p:txBody>
      </p:sp>
      <p:sp>
        <p:nvSpPr>
          <p:cNvPr id="3076" name="AutoShape 4" descr="data:image/jpg;base64,/9j/4AAQSkZJRgABAQAAAQABAAD/2wCEAAkGBhMSERUUExQWFBUWGRgYFxcVGBgaGBwVGBcYFxocHRcYHSYfGBokGhQVHy8gJScpLCwsFyAxNTAqNSYrLCkBCQoKDgwOGg8PGiwkHyAtLCksKiwsLCksKSwsLCwpKSksLCksKSwsKSwpKSwpLCkpLCwpKSwsLCksLCwsLCkpLP/AABEIAHkAogMBIgACEQEDEQH/xAAcAAACAwEBAQEAAAAAAAAAAAAFBgMEBwIBAAj/xAA/EAACAQIEAgcFBgQGAgMAAAABAhEAAwQSITEFQQYTIlFhcYEHMpGhsRQjQnLB0VJiovAWJDOSsuGDwggVU//EABoBAAIDAQEAAAAAAAAAAAAAAAMEAAECBQb/xAAlEQACAgMAAQMEAwAAAAAAAAAAAQIRAxIhMQQjQQUTMlEiYeH/2gAMAwEAAhEDEQA/AKA6O2kwWGPVWznsowfq0JYsgY9qNSCSN+XfVXo0uHV2z2LNwjTtIhA8YKwZ8aI8F4nbxGDw9tiWdUAInIICqo23Iyb6nx5Uu8cwF7DXM6q0cwxmR+YAZqSe1tMyoS8/Bolk8PPvYfCCRH+jaHzCxNdDgOAMFLdlDyJsWmU/7kg1nacQUDt9lidFBDSfDLvRfDcMx11ZtW7ioeaKXPzIVfnQ3f7JQz/4NwIGuQ6zBtWo5yAypMeYojw/CYBTlbC4TukWbZHqWXelnB9C7u9wcSnnl+zf8RcJ+VHLfQQZZBxbaAgXGRPjNsBfRjWXKX7K6MmJ4TwsWnY4fCIArEv1FmFEHWcvLelnox0cw7W1Z7FpcyrAOGssYj3jnXQk66g6RRnhvBAFHZMxEsweV8soHrrtVrElUG9TeT6xmGG/yLmF6M8OuAqMNhS0QfuLQbzjJIrIeh+GsJfxNm9ZsubcqM1q2xJR2UkZl0kAUe6YdIblmwzo2TUKjSQ2YndY1BABM0j9H+MPex1y48F7gLMxhZOktsQJ3OgpiDckYyRUXSNAwXC7F98psWB3W7OGts3q2SB5kxTTw3oXw/8AFhcNPcy23b1CKFHzpZwl9RIuteUdwtgqfW20GmnhXTKwgyIL108glmPlNNJ8BhX/AAjw+OzgsKfKxZ/VaFcX6G8OsI984fD2hGoNq2yz+GFyntTEAb7UQx/TEWbZuXbF22g53CiyTsAC2prFul3tHxGNYqGRLakm2qghu4EzudKssCWsCpSSlsGIaEWJ37qAlVTExlUqTEECNYNGVw7R2Trpp6SQPnQvieALfeLM8x5cxHl8qGkalK6oauAYnDWrgN2zadT/ABW0b6iqvTHoM5NzGYYLcsNLlLagNaX8g3Ud4+FA8NxIOIiDTB0e6XXMM2hJTmKDcosP/GcaEvC2bZ99snjkkfEUwYTgFsqGBR1P4lj9dacn4TgsWTdw+SxebVlP+mx8h7hPgCPChGJwT4dmW4mSIkjVdRI7Q0JI176axyjIVnjlEQ8fhwt24BEB2G3cSK+rviX+tc/O/wDyNfVuiB/h+KNpLbdkSFgq8x2QdV/CDz8afeDdJ0ICXoj+bVfnWZLhYVczASqxlljqoOsCBoeZr21xBk7Eh1BEH9jWc2KM+ryVizPHx+DW36OYJr63bdvI+7BeyrKe9fpFPXDkslRCAgfxbevKskwHF3bNaebd1QXt3gCQMojK45qZjv1EURtdNzaR2Gl1B20aImQA6TpGsczXMl5qx94HkhukaxexdhIAVS3JVCz5mBoKGY6+9zuCrqFG3qTvSpw/pJZvw4uAEgMwJkhQDv4zUeO6XgBUzorOJAJ0EmJZh7o5+VZZqGCvi2E+IdLRZOV+wfOTHpQNulguuEtBrjsYCgak0d4T7JcMQLmIu3MQzakhoQzrpGsetOHCejmFw3+jZS34ga/E61pUxeWZ+EYD7VuHYqzes/aCMroXRF2QggMp72GmvjQXoTiP84naykhgJiC0SBr5GtT/APkBgc2Hw9wDS27j/cF/asi6Mr/nLAAmXAjzkfCnMfYisptSpmvMVHv23Txtxl88h09BRXhGLSclu/i5PJbdtP6tTVbD4W4uhtXQO+2yuv8AtuR/yq6MSLQ0tWyf57Shvgt8/IUZIuzPva5xe/1tu1cdyigsoeNz2ZlQM2mk+dZuLhzTrA8/PflT17Vrb3X+0ZUCqFtv1YcBWMkTmkCdtDypV4Hhw9txmAIObtGAVA1A/mjahTdGkrZf4Nh3vXJQHMdBHdz8AY5009KujBw+HF5OyVUm5m2IOmhjVpPKvPZ6VVjaJKhvxAagmuPabwW/hsIGa+11bt0I4P4QoL2xpoxMEyO4Cg7OUqQxooxtmfpw2dVcA+X/AHVj7O43IPiJoMAeRrsX3GxNGcWwCmkFPtrW+0JBG0Ub6P8AS97DlwS0lmIJJ7bCC2u8DsilcXpABlmjYA12rkaH6/r31nXgTa+k/GONG7iL1zbPcd4/MxP617Qm6/aPme6vKJRWwYGJJRdcoygcpICgHX0quwr17ZWAf4VPoVBHyNeCm+Uc+T6O3CuJ9baFwe+gy3B3x9QwHxFS8ZVDoybgMjqQTDa7H4b0F6M8Xs2bd1bpKlmUgwSNARyGlW8Z0hw7KF6wdmQDB906xt3zXJ9Thd2kd36Z6pRvHN8ZWXBW/wD9HH/jB/8AeiHDcJaZ1QC45dgCWhBvzjMYihScStfxr8auYDpJatXVZke6omVU5eRGjxp8KU0yS5R18mXDji5Jq/g37huLtWraW0MKihR5CrtjFFzpoO+R9Kyjh/tOwarrhXBG03C/7Cidr22WVHYwjnu1VR8ZJpmOGf6PKuVu2GvbHgM/DWjcMNfCCfqBX594TxV8Nd61AOsAIRjBys2mYA6EgZgPOtM6ae2BsVgr1hcN1XWAKXN0NAzCYULvuPWsmvn601FOK6ZdWHrnT/iBGuNxO+wuFR/TEVVudKMZcgNir7SYhrrESTpudN6DtV/hGEEG4+wOVfzxMkdwHzq5T1VhsWJ5ZqKGtSzW+pa9dfMMrs9wNbM7AoTCidjrtNBrnC2wxIZZ8QZ+Yp66K8WTq7xdFID2rTq0MMjZsrDwnLr40axvRrD3TOSBt2DHjHzpP7rf5DufBHFOoOzOeC8R+9XI0agHvFee1E3lxSi5ly5FIyFiC2o7YJK9YAI0GxFPy9H8Hh7dzEWk+9to+VixJDFYkcp1NKfS7jKYr7u7HYVQpAOYNHvab7ka8quE9XdFQx/duF9M9GtfdXX122UYqdwYqS2hbauiuo5kk06ZFqNpE71ZwGFk6kgjw2/aunwkIWjUa843jkfGosCknX5z+9XXSW6OcYfvH1ntNrp3nu0ryvsXcm45/mb6mvqlI2Xb+JNwKTAhEXQRoqgCfHxr1cT93kIG8g8x4VH16kCYGiju2AFT2LeZdELToCJ9aMmqFpJ2Vmqo4o9huCXHYAqyrzJEeQ+MUGu2oMHfn50KXk1EjsqSfnzohr3D4GoMLhZBPwqz1A/hHwqkghNbbxA8gP1mrCt4zVNEjYR6VaFaRCDHt92398xQp7siu8VeLE93LyqqDFDn0iJTTZwjClLfVFVcNq2ZwBJ17IEnSlAmj/BuJ20zFtOyY59ryFKZ03Hh1fps4QyXIYMFeFpiuy3EyQWzGQ2ZDI0IV1iJnWnbgHFc1who1BbTYR4nzrKeIcSBCBNQuo0gzrI8jvV7A8Xb3kJUjMSQYhWAG/nS+r1VjfqPtOUmv6/0dxaa9iLlts6LEwqG4pzQMpZTlBynNqeVAuKdGkw2IudabjZgLqNbyQbZ0JytsVIAKydxrS/geNXMO8oFZSyswyKx7MzkzAgEg93IUW490p+0lSFdSttk+8KFjmcNsiqF92IrbVIW9PJbAfGdHrF5pw+Jm4xP3WJUWmZu5boY2y20Bis8qFLhnt3Gt3EZHUwysIII5EGuOMXpuZSIyiO6fQ0e4PfONTqbhzX7Kk2HPvPbQS1hm3aFBZCdspXY09julZz8+v3HQI4ictqObEfAan9KpYN4PpVnj16bgUbKoHqdT8oqthR2tKK/IFkWJPbb8x+tfV7ih22/MfrX1Q0XLWHBUT3D6CjfALQbN22DJlJEAg5p1+UURtdCB1Fu59oChraMcy7ZkBiZ5TQYYYWrhIvo4IIOUNPhvpQyg5iOJFZ0Hr/0aVMaua4fEk/GpsTiAeZ9aqBufKapPplot2tBEV090cxUAbXzqRiCKMmQ7ed4HxqSezUaXNK9NyFJ7qsgGaonGk91SPUbHQ0FlxPBXSHUelcA10gkgHYkVRoNnAS0AEkmABzJMAACtEwXQIYa2EugNc3cADKGmQD/AB5dp23oJwu1btYqxdBDW7d205HPIrqT56Ca1/jdhWuFl1VwrgjYyNx50jn2hEPjakxKThHp5VIvB1mSoJ74Bpi+zRyqN7Fc3djKBeJwSXkyX7aXl2+8UEgeD6Ou/Iilu70HWw/2nBFptEXOoc5m7BzHq3/HoPcImNppxdK5ykQRoRqCN5GtNYfUSiwU4Jow/pfhBbx19V90vnX8lwC4n9LiqWBHagb04+1/hPVY5bkz9os27pHcwHVkDw7Cn1pT4UIvJPn8AT+grsRdiUl8HPEEAu3B3Ow/qNfUOuOWJYnUkk+Z1r6tWjdDncxJe1bzMWARBB2ACgARQ683cPj3UQwyDqk/Kv8AxFRXbYOwoZkEXgW8KrzB+XpRS5YnlNQPhBrPwqixhtez7Esma2VuDuVob4NE/GgmPwFyyYuqykbgitZ6BYnPYSd9j5/2K69qdi0eH3GdQXXLkP4hLgEBvETpQVnltTGXgjraM+4B0Ou4kAq6Kp2zST8AKKdKugC4PDK73TcZpkKoVBAkbkk/Kr/s/wAUDhky7jsn0MfSiPtVRvsIfNOVxp+YZR9akssttbIsUdbMXYQNdzr5Co37vWuwCx01JqRcGedGsWK613ZEsvmPrXtwAac64UwQfGrRTGG45E7jy0mtH9n3TQ/ZxZxE3EtkqpEZ0G4j+JYO3hWcO+YfP0ol0RxUXHX+ITHkY/Ws54pwA4JVI263lurmsst1f5D2vVD2garXTGhBHmCPrSJOsiQRsRofjV6z0lxaaLfeO5u0P6ga5EvTp+GdJTaGgLO2vlUfFFTD2WvYh1sIoMF92MaBVGpJoRgONY++2X7QyjmVCr8wBSF036Q2sXc6lXfLZLBXMsLlzZnY776DuAnnRcPpk5VZmeSkA+mfSd8diOtb3VRbdtYAi2sxIHMkknz8KnvpltM40Jt7+cD6GhV3DIQIYBiB2W8e47fGjFu6HwRUmGCsvquo+VdmCpUJ3bFJhrX1dONT519WAg9YS3Nu2ACxyIdB/IO6rP8AhvEuuZbRA5A6E+U6028FxS2sPYKkZjZtaRmYnqhvptyip8Vxm4w94ry1iNdJiIFZssRW4A4JFw5SNxIkfGhty0iuQDIH4hqZ85186deIYG06EOcxGxWAR686UMdgeq31HJht5RyNVZVDX7MsaRnTUwZEmTB8aue2DFxhrVv+K4DHgqk/tQHoPbuW7+bKQrAb76azFE/aPxIRb0BYE6HwXXXfnSrXuDal7Iv+zpmF5rZ2IDR4jQ/pTF7V8XFizbM6vJHeFX9zQb2aNnxdxjyTlsJYfsat+1XEZrtpI1AJ22nQfSo17iIn7Qhpicv4RHzqK/iC3gPD96kVADqJHhVm1wi62yGDsTpp60wKAhkrxkIExTRa6OBRLakeeUfvQjish2UgQPDlVopl9AANO4aHyqvgscbN1HidYI/lO8VaSzmVSO4fSqGNEMAdddaLJWhODqQ/YfFI6hlYEHmP70NTWhmIFIOFxLLBTODzgEfGmrgF92Vute5bP4XULm27juPIg+NKSwNeGOQzbcDXS7jBwuG6iyR9oujYe8lo7tG+Y7D1NItjCf5Yl1fMupCwsoNvMRM1W4pw5rV/MxLyZzMTJPiTr40ycOtG6jW0BZ2VggBGrFTC68+6jYlHGqZcrkyhfwqZswUOhAjMAdIgfpUicMtuwW0ANtF2lgRHn4UATF38P924ZY0IYQRyjXaCKZujHEGLoUA6wNosCCYn50fZUYS6J3EcHkvXE1GV2XXfRiP0r6i/SW6TjMSSpBN66SO49Y2lfUKwlD3w3BRhrLIGc9VbLEhlVewugzAFz5aVYs8U6oBhbzXddbglFnbKg3aOZJ30rJbmy+Q+gqM8qlENY4f0cxWJBcLCSRnckAnnAAJYiqf/ANiuFLBEW4xkG46SeYyqp90eO9Z1a2HrVV/1qUQbxiGL5nJYxprs091U/tL3MzXCzNlKidYXnHjSzXhq2ikMvBpUzyzA8+X1rm8Ll+7lXM0nTUmN/gKXBXtneqpUUaHw/oaAQWz3G0hcsCfIammOz0XukjMjKOe2b4Gsis7ipDVpGjRON9GcUqsLFpn1MEFC2U+GaZ9KQMVhriMwdWVx7y3FIb4HX1qu1Q473/SrcShp4PaN2FkgRJKgtGmshQTQvjItgZVJLBu47belCcDuaib3q1twXWKpXYzYK7byiRJiRoe/Tw3ozw63i2IZ4USOyVGo5x3Ugf38qnNZfQsIKPg07E4Nbgyuk+c1StumAm7aC9bEJnliNYzKDsRrrWf1De3+NZaCD7h8RcvrcuXLS3Q+aXYkZW5uFX3omY20qfDcIwqXGOHuXycq9SDlQi4HvoxYsSAuS1aeSTpdHZMgBAw39/Gpr2xqJcIW+NYicTeLSWNy4SQNCc5k6619QR9z517Vk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8" name="AutoShape 6" descr="data:image/jpg;base64,/9j/4AAQSkZJRgABAQAAAQABAAD/2wCEAAkGBhMSERUUExQWFBUWGRgYFxcVGBgaGBwVGBcYFxocHRcYHSYfGBokGhQVHy8gJScpLCwsFyAxNTAqNSYrLCkBCQoKDgwOGg8PGiwkHyAtLCksKiwsLCksKSwsLCwpKSksLCksKSwsKSwpKSwpLCkpLCwpKSwsLCksLCwsLCkpLP/AABEIAHkAogMBIgACEQEDEQH/xAAcAAACAwEBAQEAAAAAAAAAAAAFBgMEBwIBAAj/xAA/EAACAQIEAgcFBgQGAgMAAAABAhEAAwQSITEFQQYTIlFhcYEHMpGhsRQjQnLB0VJiovAWJDOSsuGDwggVU//EABoBAAIDAQEAAAAAAAAAAAAAAAMEAAECBQb/xAAlEQACAgMAAQMEAwAAAAAAAAAAAQIRAxIhMQQjQQUTMlEiYeH/2gAMAwEAAhEDEQA/AKA6O2kwWGPVWznsowfq0JYsgY9qNSCSN+XfVXo0uHV2z2LNwjTtIhA8YKwZ8aI8F4nbxGDw9tiWdUAInIICqo23Iyb6nx5Uu8cwF7DXM6q0cwxmR+YAZqSe1tMyoS8/Bolk8PPvYfCCRH+jaHzCxNdDgOAMFLdlDyJsWmU/7kg1nacQUDt9lidFBDSfDLvRfDcMx11ZtW7ioeaKXPzIVfnQ3f7JQz/4NwIGuQ6zBtWo5yAypMeYojw/CYBTlbC4TukWbZHqWXelnB9C7u9wcSnnl+zf8RcJ+VHLfQQZZBxbaAgXGRPjNsBfRjWXKX7K6MmJ4TwsWnY4fCIArEv1FmFEHWcvLelnox0cw7W1Z7FpcyrAOGssYj3jnXQk66g6RRnhvBAFHZMxEsweV8soHrrtVrElUG9TeT6xmGG/yLmF6M8OuAqMNhS0QfuLQbzjJIrIeh+GsJfxNm9ZsubcqM1q2xJR2UkZl0kAUe6YdIblmwzo2TUKjSQ2YndY1BABM0j9H+MPex1y48F7gLMxhZOktsQJ3OgpiDckYyRUXSNAwXC7F98psWB3W7OGts3q2SB5kxTTw3oXw/8AFhcNPcy23b1CKFHzpZwl9RIuteUdwtgqfW20GmnhXTKwgyIL108glmPlNNJ8BhX/AAjw+OzgsKfKxZ/VaFcX6G8OsI984fD2hGoNq2yz+GFyntTEAb7UQx/TEWbZuXbF22g53CiyTsAC2prFul3tHxGNYqGRLakm2qghu4EzudKssCWsCpSSlsGIaEWJ37qAlVTExlUqTEECNYNGVw7R2Trpp6SQPnQvieALfeLM8x5cxHl8qGkalK6oauAYnDWrgN2zadT/ABW0b6iqvTHoM5NzGYYLcsNLlLagNaX8g3Ud4+FA8NxIOIiDTB0e6XXMM2hJTmKDcosP/GcaEvC2bZ99snjkkfEUwYTgFsqGBR1P4lj9dacn4TgsWTdw+SxebVlP+mx8h7hPgCPChGJwT4dmW4mSIkjVdRI7Q0JI176axyjIVnjlEQ8fhwt24BEB2G3cSK+rviX+tc/O/wDyNfVuiB/h+KNpLbdkSFgq8x2QdV/CDz8afeDdJ0ICXoj+bVfnWZLhYVczASqxlljqoOsCBoeZr21xBk7Eh1BEH9jWc2KM+ryVizPHx+DW36OYJr63bdvI+7BeyrKe9fpFPXDkslRCAgfxbevKskwHF3bNaebd1QXt3gCQMojK45qZjv1EURtdNzaR2Gl1B20aImQA6TpGsczXMl5qx94HkhukaxexdhIAVS3JVCz5mBoKGY6+9zuCrqFG3qTvSpw/pJZvw4uAEgMwJkhQDv4zUeO6XgBUzorOJAJ0EmJZh7o5+VZZqGCvi2E+IdLRZOV+wfOTHpQNulguuEtBrjsYCgak0d4T7JcMQLmIu3MQzakhoQzrpGsetOHCejmFw3+jZS34ga/E61pUxeWZ+EYD7VuHYqzes/aCMroXRF2QggMp72GmvjQXoTiP84naykhgJiC0SBr5GtT/APkBgc2Hw9wDS27j/cF/asi6Mr/nLAAmXAjzkfCnMfYisptSpmvMVHv23Txtxl88h09BRXhGLSclu/i5PJbdtP6tTVbD4W4uhtXQO+2yuv8AtuR/yq6MSLQ0tWyf57Shvgt8/IUZIuzPva5xe/1tu1cdyigsoeNz2ZlQM2mk+dZuLhzTrA8/PflT17Vrb3X+0ZUCqFtv1YcBWMkTmkCdtDypV4Hhw9txmAIObtGAVA1A/mjahTdGkrZf4Nh3vXJQHMdBHdz8AY5009KujBw+HF5OyVUm5m2IOmhjVpPKvPZ6VVjaJKhvxAagmuPabwW/hsIGa+11bt0I4P4QoL2xpoxMEyO4Cg7OUqQxooxtmfpw2dVcA+X/AHVj7O43IPiJoMAeRrsX3GxNGcWwCmkFPtrW+0JBG0Ub6P8AS97DlwS0lmIJJ7bCC2u8DsilcXpABlmjYA12rkaH6/r31nXgTa+k/GONG7iL1zbPcd4/MxP617Qm6/aPme6vKJRWwYGJJRdcoygcpICgHX0quwr17ZWAf4VPoVBHyNeCm+Uc+T6O3CuJ9baFwe+gy3B3x9QwHxFS8ZVDoybgMjqQTDa7H4b0F6M8Xs2bd1bpKlmUgwSNARyGlW8Z0hw7KF6wdmQDB906xt3zXJ9Thd2kd36Z6pRvHN8ZWXBW/wD9HH/jB/8AeiHDcJaZ1QC45dgCWhBvzjMYihScStfxr8auYDpJatXVZke6omVU5eRGjxp8KU0yS5R18mXDji5Jq/g37huLtWraW0MKihR5CrtjFFzpoO+R9Kyjh/tOwarrhXBG03C/7Cidr22WVHYwjnu1VR8ZJpmOGf6PKuVu2GvbHgM/DWjcMNfCCfqBX594TxV8Nd61AOsAIRjBys2mYA6EgZgPOtM6ae2BsVgr1hcN1XWAKXN0NAzCYULvuPWsmvn601FOK6ZdWHrnT/iBGuNxO+wuFR/TEVVudKMZcgNir7SYhrrESTpudN6DtV/hGEEG4+wOVfzxMkdwHzq5T1VhsWJ5ZqKGtSzW+pa9dfMMrs9wNbM7AoTCidjrtNBrnC2wxIZZ8QZ+Yp66K8WTq7xdFID2rTq0MMjZsrDwnLr40axvRrD3TOSBt2DHjHzpP7rf5DufBHFOoOzOeC8R+9XI0agHvFee1E3lxSi5ly5FIyFiC2o7YJK9YAI0GxFPy9H8Hh7dzEWk+9to+VixJDFYkcp1NKfS7jKYr7u7HYVQpAOYNHvab7ka8quE9XdFQx/duF9M9GtfdXX122UYqdwYqS2hbauiuo5kk06ZFqNpE71ZwGFk6kgjw2/aunwkIWjUa843jkfGosCknX5z+9XXSW6OcYfvH1ntNrp3nu0ryvsXcm45/mb6mvqlI2Xb+JNwKTAhEXQRoqgCfHxr1cT93kIG8g8x4VH16kCYGiju2AFT2LeZdELToCJ9aMmqFpJ2Vmqo4o9huCXHYAqyrzJEeQ+MUGu2oMHfn50KXk1EjsqSfnzohr3D4GoMLhZBPwqz1A/hHwqkghNbbxA8gP1mrCt4zVNEjYR6VaFaRCDHt92398xQp7siu8VeLE93LyqqDFDn0iJTTZwjClLfVFVcNq2ZwBJ17IEnSlAmj/BuJ20zFtOyY59ryFKZ03Hh1fps4QyXIYMFeFpiuy3EyQWzGQ2ZDI0IV1iJnWnbgHFc1who1BbTYR4nzrKeIcSBCBNQuo0gzrI8jvV7A8Xb3kJUjMSQYhWAG/nS+r1VjfqPtOUmv6/0dxaa9iLlts6LEwqG4pzQMpZTlBynNqeVAuKdGkw2IudabjZgLqNbyQbZ0JytsVIAKydxrS/geNXMO8oFZSyswyKx7MzkzAgEg93IUW490p+0lSFdSttk+8KFjmcNsiqF92IrbVIW9PJbAfGdHrF5pw+Jm4xP3WJUWmZu5boY2y20Bis8qFLhnt3Gt3EZHUwysIII5EGuOMXpuZSIyiO6fQ0e4PfONTqbhzX7Kk2HPvPbQS1hm3aFBZCdspXY09julZz8+v3HQI4ictqObEfAan9KpYN4PpVnj16bgUbKoHqdT8oqthR2tKK/IFkWJPbb8x+tfV7ih22/MfrX1Q0XLWHBUT3D6CjfALQbN22DJlJEAg5p1+UURtdCB1Fu59oChraMcy7ZkBiZ5TQYYYWrhIvo4IIOUNPhvpQyg5iOJFZ0Hr/0aVMaua4fEk/GpsTiAeZ9aqBufKapPplot2tBEV090cxUAbXzqRiCKMmQ7ed4HxqSezUaXNK9NyFJ7qsgGaonGk91SPUbHQ0FlxPBXSHUelcA10gkgHYkVRoNnAS0AEkmABzJMAACtEwXQIYa2EugNc3cADKGmQD/AB5dp23oJwu1btYqxdBDW7d205HPIrqT56Ca1/jdhWuFl1VwrgjYyNx50jn2hEPjakxKThHp5VIvB1mSoJ74Bpi+zRyqN7Fc3djKBeJwSXkyX7aXl2+8UEgeD6Ou/Iilu70HWw/2nBFptEXOoc5m7BzHq3/HoPcImNppxdK5ykQRoRqCN5GtNYfUSiwU4Jow/pfhBbx19V90vnX8lwC4n9LiqWBHagb04+1/hPVY5bkz9os27pHcwHVkDw7Cn1pT4UIvJPn8AT+grsRdiUl8HPEEAu3B3Ow/qNfUOuOWJYnUkk+Z1r6tWjdDncxJe1bzMWARBB2ACgARQ683cPj3UQwyDqk/Kv8AxFRXbYOwoZkEXgW8KrzB+XpRS5YnlNQPhBrPwqixhtez7Esma2VuDuVob4NE/GgmPwFyyYuqykbgitZ6BYnPYSd9j5/2K69qdi0eH3GdQXXLkP4hLgEBvETpQVnltTGXgjraM+4B0Ou4kAq6Kp2zST8AKKdKugC4PDK73TcZpkKoVBAkbkk/Kr/s/wAUDhky7jsn0MfSiPtVRvsIfNOVxp+YZR9akssttbIsUdbMXYQNdzr5Co37vWuwCx01JqRcGedGsWK613ZEsvmPrXtwAac64UwQfGrRTGG45E7jy0mtH9n3TQ/ZxZxE3EtkqpEZ0G4j+JYO3hWcO+YfP0ol0RxUXHX+ITHkY/Ws54pwA4JVI263lurmsst1f5D2vVD2garXTGhBHmCPrSJOsiQRsRofjV6z0lxaaLfeO5u0P6ga5EvTp+GdJTaGgLO2vlUfFFTD2WvYh1sIoMF92MaBVGpJoRgONY++2X7QyjmVCr8wBSF036Q2sXc6lXfLZLBXMsLlzZnY776DuAnnRcPpk5VZmeSkA+mfSd8diOtb3VRbdtYAi2sxIHMkknz8KnvpltM40Jt7+cD6GhV3DIQIYBiB2W8e47fGjFu6HwRUmGCsvquo+VdmCpUJ3bFJhrX1dONT519WAg9YS3Nu2ACxyIdB/IO6rP8AhvEuuZbRA5A6E+U6028FxS2sPYKkZjZtaRmYnqhvptyip8Vxm4w94ry1iNdJiIFZssRW4A4JFw5SNxIkfGhty0iuQDIH4hqZ85186deIYG06EOcxGxWAR686UMdgeq31HJht5RyNVZVDX7MsaRnTUwZEmTB8aue2DFxhrVv+K4DHgqk/tQHoPbuW7+bKQrAb76azFE/aPxIRb0BYE6HwXXXfnSrXuDal7Iv+zpmF5rZ2IDR4jQ/pTF7V8XFizbM6vJHeFX9zQb2aNnxdxjyTlsJYfsat+1XEZrtpI1AJ22nQfSo17iIn7Qhpicv4RHzqK/iC3gPD96kVADqJHhVm1wi62yGDsTpp60wKAhkrxkIExTRa6OBRLakeeUfvQjish2UgQPDlVopl9AANO4aHyqvgscbN1HidYI/lO8VaSzmVSO4fSqGNEMAdddaLJWhODqQ/YfFI6hlYEHmP70NTWhmIFIOFxLLBTODzgEfGmrgF92Vute5bP4XULm27juPIg+NKSwNeGOQzbcDXS7jBwuG6iyR9oujYe8lo7tG+Y7D1NItjCf5Yl1fMupCwsoNvMRM1W4pw5rV/MxLyZzMTJPiTr40ycOtG6jW0BZ2VggBGrFTC68+6jYlHGqZcrkyhfwqZswUOhAjMAdIgfpUicMtuwW0ANtF2lgRHn4UATF38P924ZY0IYQRyjXaCKZujHEGLoUA6wNosCCYn50fZUYS6J3EcHkvXE1GV2XXfRiP0r6i/SW6TjMSSpBN66SO49Y2lfUKwlD3w3BRhrLIGc9VbLEhlVewugzAFz5aVYs8U6oBhbzXddbglFnbKg3aOZJ30rJbmy+Q+gqM8qlENY4f0cxWJBcLCSRnckAnnAAJYiqf/ANiuFLBEW4xkG46SeYyqp90eO9Z1a2HrVV/1qUQbxiGL5nJYxprs091U/tL3MzXCzNlKidYXnHjSzXhq2ikMvBpUzyzA8+X1rm8Ll+7lXM0nTUmN/gKXBXtneqpUUaHw/oaAQWz3G0hcsCfIammOz0XukjMjKOe2b4Gsis7ipDVpGjRON9GcUqsLFpn1MEFC2U+GaZ9KQMVhriMwdWVx7y3FIb4HX1qu1Q473/SrcShp4PaN2FkgRJKgtGmshQTQvjItgZVJLBu47belCcDuaib3q1twXWKpXYzYK7byiRJiRoe/Tw3ozw63i2IZ4USOyVGo5x3Ugf38qnNZfQsIKPg07E4Nbgyuk+c1StumAm7aC9bEJnliNYzKDsRrrWf1De3+NZaCD7h8RcvrcuXLS3Q+aXYkZW5uFX3omY20qfDcIwqXGOHuXycq9SDlQi4HvoxYsSAuS1aeSTpdHZMgBAw39/Gpr2xqJcIW+NYicTeLSWNy4SQNCc5k6619QR9z517Vk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80" name="Picture 8" descr="http://newsimg.bbc.co.uk/media/images/41448000/jpg/_41448234_mexicowater_ap20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914400"/>
            <a:ext cx="1933575" cy="144780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086600" y="2362200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Image from newimg.bbc.co.uk</a:t>
            </a:r>
            <a:endParaRPr lang="en-GB" sz="1200" i="1" dirty="0"/>
          </a:p>
        </p:txBody>
      </p:sp>
      <p:pic>
        <p:nvPicPr>
          <p:cNvPr id="3082" name="Picture 10" descr="http://t3.gstatic.com/images?q=tbn:ANd9GcS8ofxPyrN-V2thLag2_gTbhwSxDQoEWMXxQjodcwIujqpAOHfxF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581400"/>
            <a:ext cx="2466975" cy="185737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rot="5400000">
            <a:off x="4498032" y="4493568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Image from danielhernandez.typepad.com </a:t>
            </a:r>
            <a:endParaRPr lang="en-GB" sz="12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24200" y="17526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 million people come in a day and they can’t provide enough water for everyone.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53200" y="3276600"/>
            <a:ext cx="2362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people without water get given water in barrels, each barrel has 20 liters, this has to last at least a week for large families.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38862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Mexico city there are many leaking pipes which means water is leaking away.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Pollution in Mexico City.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http://t1.gstatic.com/images?q=tbn:ANd9GcSuGcCwIu2oiTk9GXXIw_HeWe8A0NuFKFtV5wK3b_SY9pxmjJ-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686050" cy="17049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3505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Picture from weirdlyodd.</a:t>
            </a:r>
            <a:r>
              <a:rPr lang="en-GB" sz="1100" i="1" dirty="0" smtClean="0"/>
              <a:t>co</a:t>
            </a:r>
            <a:r>
              <a:rPr lang="en-GB" sz="1200" i="1" dirty="0" smtClean="0"/>
              <a:t>m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052" name="AutoShape 4" descr="data:image/jpg;base64,/9j/4AAQSkZJRgABAQAAAQABAAD/2wCEAAkGBhQSEBQUExQWFBUVFxQXFxQXFRcXFhYXFRQVFRQVFRQXHCYeGBkjGRUVHy8gIycpLCwsFR4xNTAqNSYrLCkBCQoKDgwOFA8PFCkYFBgpKSkpKSkpKSkpKSkpKSkpKSkpKSkpKSkpKSkpKSk1KSkpKSkpKSkpKSkpKSkpKSkpKf/AABEIALkBEQMBIgACEQEDEQH/xAAcAAABBQEBAQAAAAAAAAAAAAAGAQIDBAUHAAj/xABFEAABAwIEAwUEBgcGBgMAAAABAAIRAyEEBRIxBkFREyJhcYEykaGxFEJSwdHwByMzcpKy4RUWNGJz8Rc1Q4KztCRTY//EABYBAQEBAAAAAAAAAAAAAAAAAAABAv/EABgRAQEBAQEAAAAAAAAAAAAAAAARATFB/9oADAMBAAIRAxEAPwA+apmJgCe1BM1SBQgqRr0EgKeCotacHIJF4lNBXpQOlLKalQLqSFySF5rJMIFDk9oJUrqTW3N/BQ1M2Y1p8EFvTHgEgxDeoQrjs9c42MDoqrcXDrmVYDJte8J7mzcbqhgKbi0Q62/5KvOeGi5uoJGleDFmvxBD+cHmrza4jdA91EHkks0QBCUvsojUkoJGVZTyFUk+CsU3lBIFk5xitK1isLOcne6XNcXG0MAv43lBh4rHkmyz8RUJWnV4br6dQaD/AJdQ1e5VMvyarVL4b7BIdJAgjl5rQpNqkW6rayPMIPz8VhY5jmXLSBJFxzG481Jk+adnUkid0B4zFXsVPRqElZQrgBltJc0GOq1cC6yyJnlICvHECY5pxFkCLyXQvIB6E8WTYTwgcCllNlISgkCVoUYU1Fk7oJadKU8UUryBEJ4JMIGFgTQrgpjZKCAEETcL1Kc2jF+aZVxzWiSsrEZ1J8EC57izsDZCrqpmLrXxdXVusSpVuY3utYIPpMO5eqnZX1GVTr4ckqxhcKYVBtw7XDmXdJECOlvj/RWsUWlyE8mqRVbeIO62MXQqAmIgzBB+Czonq5iNJtzXsNiheSh6u4gQq/01zSkBW7MxMKX6ZG10MMrONxdW8NjY3SDdo4oTdWm4kLAw9aTfZXC6SBMeKg0K2PgJKOZi+rksXHP3EknlzVatjdIENI+0D8TdAVjHMiZCeNMlwAkxJgSY2k81zzMccTsbclbwXFT2loJ53lWAvzTKqeIaGvBtJEGDJ3PSYHNAGJ4XxDHR2ZN7EEOn1G3qi3H8R0WsBB1O357gc0OY3jh5aNILXd6byIkFtutjva6B+Uai6HG7bEHcRb+iLMJW0hc9wmZHtO0J7zjJi1/ILoOGoh1AOG8T+KaFZXGoK87EtaN1gVZnooziYUBB9PCRYP0/wXkD2uTmvTxR0i/RQByCUlLKhLkrXoLDCnGooqZur9Gg0oIKAkrSAgKmxpa7abqTE4qIBQOYfFQYl3Kd02hiAXH4KtjQ7VJtHJBnYqtEyZhV6eJbzUuJY12xgrNr02sWoG4rH32/FQ03g35pWOY4wZUrMKGncKiGnhpU9aqW2HPmrDqg2EKHsxMlBHSJBlbuX4uRBWHSpuc4NYNROwG63Mryt7HE1mwGgRJGm53JBvHTxU0XaeBY4wQmYnhZjm90ne21lLjs9FEHUWlw2aJ+cQPVZGCz72nPqtOoE6C11t+7I2PkoLtGpSoOFIaXu5kjmbAAK/TpUmv1MpjUZA6GbmAbDzQW6treXbHwRHl2UODZqvcJg6RvA+0fdbkg3DR1tGtgn4j1CzsXk5P14ZvJF2xFv839FLRzOixwA1eLjPxUjM1ZUfoEOAkknaygr6qVK9Nsn7RkuFosTspaTm1qemq0nxO/mDuCpK+HpvdZ0GIERA80+jgrgkzG0SIjmEAZnHDddtXTSY6ow3a4DaeTjsCEtXgnENbq7jzzY1xn0kAE/gjHFZo2nY3PQHl1ulw+ZU6lgZHmrQGYjhKo1hdVcGgECxDjewMSLTb7li59kb8OWyQ5rxLXDwiQ4ciJC6W/LSQ5jjqY5pA1AHSeXiYO3lyQi/JqpD6VZlZzhGh1NuphPJxdpvHodwgGcvEuC6C7M9DGUhE6QT+CBa2BfRIDwWnlYgHymFay+oddzdUHLSHMnmq1XDg8kuFaYVhojdZGd9EKVbPZtSoKeIBNkuEwU3cIHLz8k+jRvJBV6g+0oM3E5eR7N/moDhnDdp+K3jUS7hBgsF1qUHyAq+KwsGRYKxg6dpIQWXtssfHYcudK2gmkIKmDYGNkrAzzMTqjVbw5LaxlYDunc7eqF8ywAI1OqNZewNyfGyuCm7FHeSVXrYguFgQNtXj0lb2WcM62jtHOZMEMAGqOpn2Z8RZEtNjWtawMlhEAQC2AI8tuqtHOKVJxcAwFxOwAJK1WcPYqQDTPnLY9SCjahhW02nSwMAmzR1uUtKrPIjY35gqUCuQ0A19Qvb3mEN0uGxMkmOth71vMpUqwIdTBJ3IbBHjqGxVzF4XW3eD1ifgqtFwYyA4N3kkGHctSgz/7u9mXdjU77hHeMFoJBNwOdlnZxhsQC2mZe2Jbp1Gbd7e8ifiFsf2S/UX9rJIBEMPrYHpsq2Y53Vox+rho5u+tcXkWG494VA4ME97g0NJceWxsPHyRJh+EaTSNT3OjcWAPhIuPertbMNeHbVgEi4JE6ZsSDy3IQ/jszcQ0TAkkxzJ6+lgg26GQUKTw+8g2Bc0iethurGLrOD2Btw4kOBiwI3n3oIqZs4d0E/dKloZvWdUa492P99uqQbVWnSD3tqlzDbS4XBHhyUTs5phnZsbpH2vrOA6nxUIwb8TDrQDe4DiBuGz7pO3oVBmGaYVgcDTpk0406S4anSAWufu5oHviUGzgsazw/PVaNTM6YEHvTFhusHKn0sTqa1opGxBaHE73BBPeMJ2M4artEtc17rHSJBidwXQPRBaOWMdVL6he1tyGONz5OGw9Z9N72EzBjXdnSp92Jlt/U89zusF2TYgjdpJAlusahN4MwOXIlZ2Dzl+Hc6CAdnNI5gm3Uc0gKqnEOgv1tIjYbH1BTKPFtMkg7AWJ3J8kK51xGaoEsGofWG5F4HldYbMW4mCAZQdGq8T0CxpcGvO8EA6b+O3JPq5HRxJFZpLHH6zYhx6uBFz4rmtCqdULonDWJZSohpMkmbGYQVcLiqtJ2ms0gi34QRYq27GNdzWvmWFZVa0PJAmRBi5BjksLH8OvYNTHami5EAECN5m6C19Mb1Xlhz+97wlSA1LZCaRCSm+yjfUlQITdTtVO5crjbIGVmyE1jk+o/koZQTtddR4qtDSlpjqmV6c26oMrC0u0cXPBdBEdPXwT8dkYfUY8QNBkMgAEzMuk7eXNPdLHWu0Az+8RDQOpmLJ1L9Sx1Sq8F3Pw/wAkzcoMPibM3UQNDh2rp1OME7CO6bAT8gqGWcZvaNLv1km5mD6QrOPdQxDjVexwgFuoey4gc5tYRt4IU+jMZIa6/j8lqAyweeuLg6TE2Fz6FEGDzPWCXDTH1p68ggTh7DOqf9UMBdpaA0vcXW2bIgeJKMmUhTp/r6kxJktDGHSbDTuXRvHipo9m2fdiBDmwTGt23kALk36dU/FEvYyo0F0kWa0uBB+tETHUfFAefY9mKqMZS00wDEl1u8buLpvAHw5ogyrDuw5a7tDXolt3nU3QWgQHd6ADsJ920wauLxT2vi7ekCB4GVXxGZmlTJe4Pnem7Yh3NzvL7lU/4h4fUQ5pDmzAlukkAkiXQNxZAuZca161RxcWua6IZp7oHTr8UHR8NixVw7zSiC0g0riHGRDTaRYke5DNR7ouDbnG3RZWUZi6nVa9tqbi0uph1pHK94Bn3orwOc1a2I7OzqZAD2j2QDaw6QqB19GTaSSbDrO1uq3sioCk3VVpl73XY1wNgDYx4meuw6rapU6NIiKTQ5ggPIBdYQSdpceviVRdmwdUB59fWfx9ydFTO81bTY7XVaKjhoLZ77RBJBAHd6IFa9p2MienP7wq2aVma3Q4uGp2l3UdVm08UW7H4KAqwWdVKDgRZ3OInSZHM9ER5XxHXZTNTS99MQSYLgAZNzyXMKOKc1wcDcEETe4MiQd/VEuT8U134imX1HOAc0aBZsEiWhjYAB6BWjoLctZUeX0qrg4ESx1x3xcAzbeJI33Qtxvg3UcRqJtVGsXm9g8e8z/3BFmEzKm14Y4kD6rzTNOo2SAzU7ZzSCG6juRdLxJlbcThmt/6jZ7LU4Nl+z2EkXIDd7bC6g5myoSrbHQbrLrNLHkTcWN/kpHYsRuqLZq76VscPVn1KnZiQfDr5oWw1a5RnwHm7W1YfA1WaY5kiEBlnOIqUaYIGtsAF0GWkD2jyj3bqzlOZiowXE8wsji/MTRouZv2pIHg0CXRHjA9UK4DM9LhdIOndgz7Lf4QvIS/vB4ryQET3QlZTnZTVaVrASs8Zjy26woLzaBC858qGhiBO6sF4OyBuhKxicFWzNv6t2+0mDBsgV+MAdG6slkoJw2Mdq7hI9Ynz8kRZZiHloB6qwexIfTPav0hrWO7o2a+RDr7kifJA3F2aHTSAJhwNQme73zaPIAD3ox4paX4d4b9UGSTAgCT52PwK47n2ZOe/wBrUwANbcwANgJvCg0BnTtMajAmBNhNzC2OFMFSqCpVry5rSA1jSQSTBLiRyAgep2i4H20op4bzBvYadRDm1HuImJDms0nx9lw8LetBsM0wmBJa0vAqw48zEQBqO4Bmw+1vZDPF+ddu9j2l3Z3aATsbX8yPksviqv2rmmT3G7fViSRp8b3WO/GEtA5D8n7lBNUxPfAFg387q5mvFFSq0UmuDaTQBpaA1rjzc7m4zzPgsJ9cX9ygL0Fiq86jefWU11Y9VGkQbOU41sObU37mh0mx1gPBA5FpJ82jxR9w1jm0Xk0y1zCDJB3jcg7i4XKm1OqOuFKmGdoDnPbUNN1u6ae7hGmJmGk79OqoNMYwhzgTO0eLSJ9+yFuJM6pUqTmMc7tXDS4gQGg+00GbyN/LxKIMXihO5IFgSbkDaUE8ZZeHntZiBfa99z4+KAUqVi6VHKY4wYSSoHalLhsQWPa5pILSCD0IMg+9Vy5ODkB5wzxiWUjTdqL9TTTdYhgJ74gizTAsIRRxTiXUqTnMcYfVBY5rpDQaZ17ezOpwg8vJchpVS1wg+qOM/wA4LMFSYWgPrjU8G57vZOp1GGIuNQm+7vQBzHuEiFTOyYa87qXXqaANx8uiBG4gom4JLhXY5xhgMkkTAAJkWQtRpzHSV0rJaX0PDNqVGh/aA6ACInmfAK4DbFYBlegaZAcxzZYeYJEtcCec3nxXLquBqUn6HtLXCJB8diOoXSMqzQ1aVNxGkkmAeYEXhD/HFX/5NISP2e0iRLnTPTkmAev1Sqb6P4/FKtA1p5411I6jBhD7ceZWVSerlGnKkGiMWeq1cHjnEttfbz6LGo4da+DpkbKaNTF1XNbIhB+Mzes92k35Q35IsZSkGQsfOKbaZB5nnCYKWFpsYCXCHDktfG49lCmHvN3CBHUibzsgbO81Lajh1G3WQhPF5s54AJPd5SfkmgmzjjGoarw1/deGh1hsJsCdgQRsg/MsA5hDvqvGpt+R2TKztVwb8/GAnYrGuqmaji42vtYCAABYCBsoM8uVnCVocIULmCVNsLINHE4suZpJlZwqQpGgRE3MW/qqlVyBtV97KLtEhckQTiol1WVcFONRBJqWpw5jOzxDHRJBgC9y6W3jzWMXLf4Ww4FVrzuCNJ3g9Y+KArx2ZkPib3BG1xv5BZGb5qx7YBn5LazuuCNwOu0nzPNAWZvIeYiPDZXRTr2cmF6a4ylaFA4uSsco6gjZI18FBdZT1GOhP3Iu4kotq4fCtokk0qWhwLjDYJcYJ9okmfCAL8gqlX0q87Mjp/ruf90FQV1ZFQhsjcmB9/zVNxJMndxVii0mAOSDe4Vyg1qgpgSXe5sXlx6LoJyB9GmO3c14HdptbJDROo3MRss7gbL+yZUe6GnSCDvN9oBvuPf4oio5p27ma22a8uv0JsI8AqL+XYd1Xs3kBrGthoi8DY+X9Vl8e5W9/ZPp0y4tlrnNBLoMaQQNxM+/xW//AGiJiRvAANoUuHxZc6ALdVBzXTV+y/8Ahd+CVG398qf/ANdX+EfivK0BTGq5SqQoMO2VY7FaF3D17eS0KRfAcAY68l7h3BGS4tGna4v6SiM0x0WdGXgMRqdE+abneWGq0Q4Wnf8AFWM3GijUewQ4CZHUXBKEcv8A0htfNOqGtJ1d/VpDRvN9/IfK4gzc2wTT7XeLQdvkTzFkFY7CB0ubbfyP9UQZhm4c46XTdYGNHNp9FdGUKkG6meIg+Cq1DdPbUkQeVlBI18n5Jpq3UL7FM1oLTXqGqZSOBTdzdA1LC8U6nRJQNhRlTvpEKAoFatrKMS1l3X6Azbx6LEarMiEG3jcY2pcOdvJBiPTosbEFRmomygaUkpxTYQNJXgvFKwXHmECgp7myAVv4HA0y06wCSIvyPUfnksjE0TTMdR80EMwruAIBBKztSexyAxw2akkSSIj4bIhwGYh1g6653SxZHNauEzONlaDnBY6Hk9JRXw9j9erwj4mFyrCY0zMol4Zzste4dRHxkfJOgy0f5af8LV5O/vB5fH8EigDMKYAWjSZKzMOwlbGAZqMALQ3sBWuAN+a04WF2goXN3H4KXC5vqknksjW0kLmnHHDrBVc9rYLr2Fj6cijrGZqG05lCuaY41nidoiPmrmDmOIBY4j0UDq0rT4loFldwjxHiDssQ1VBI9sqDnZKaijdUKB73lRkr2pK0oJaYUjqKha9StrIJaeFAumud0T6WJhrrTMCel5+6PUpocgc4yLrNdutUX2WW8XPmfmgQKReotkx+dirTsOAAgqleU3ZhIWBBFC8pYCQ84vbkggcEtL2m+Y+adWYRuIufu/FMZuPMICChVhOr4RtVzS4kR05jos+nXUoxUIEx+Ud6aYkdPnCzCIMdFq/TSFDVa15k80FNjlYp1lI3BA7GPBPpZa4uHTrdBPhMW7ZoJRjwlg2uqTVDh9kQRJ9AncO5SKbQ6rTIaTLXPETEbQug5JjGvEAaQNgFRY/smn9ge8ry0JXlByvDZ41g0xPoohxIadQOb7vxQxicTBElVX4olWgwzPic1XTt4JuGz4tFjMoRbWKtU66UFVXOdcX2Cbh6upwKxaBla2BsVcDOJsp10u0cZLR4XkoFr4MRLZ8l1HFsNSi9ki45oMx+Tmk3vEeF7+5TQKlhHJIVfq01XfTUFeEikITCECgpwKjSoJXO6KZmyrsVmjcoJ8DhXOdZUsUzS94O4c4H0cQjThfJe2Pds4Qb7EA32vbdCuf0tOKrt+zWqj3VHIGZZgTUkgSA4AkxAllQwf4T7l07JuBKFSgwuDtUNIJMAE72FiEJcC0mvZUa9oLe0YdRLYB7HEQNJueZkbafFdbwGHa2m0N20tj+EbeCATzH9HDJH6yWCSW6YJnxHVDfEHBwZUDaQJn5nlK6tXbLY6rPr4ANFm6ja5333lByzIuFDVxQpVAWi8nyEwJ3KOP+G2GpNe8anHQSA7lbw38kQUMnBLHGSW6viInrP4rYrU/1Z/dPKeXTmg4JxhR7wqCwc940ljmukU6Ti46gDB1DlyPoOtFwi7j6n3mkOOjXGlzHNOrsKJLu8ASCIER9X3C2GH6xk/aZ7i4IJgwp2pb2c5QGElogCTbwuVhvpIGudZNEpwplP7KBPJBZwFAlwnZbYrtZFmkjmb/koeONI9mwT2PJuT70Bac9e+NTiYsPDmjfhTCvcGvB7vRcvy/DucRddd4RbFARJEx7t/mqCK68ma15QfNtSoSbqRz7KqXXTw/qgc2qreHdKqBitURZBqYV/NalDErCovsrLa8KgibXkEdQs/NMEdEgz4fJV6eNVyliJF1QG4phDjO6rkotxWFBJsDPKAh7F4S5gQsjNeFESp30yoi1BGlT+yT20RKCNgWxkmB7R8Kvh6ARJw3hmFxBEE+yeVvJAU8JYUB4vtNgPALm3Fn+OxX+vW/8jl2PhHKyxtRztybHwvsuPcYsjH4of/vW/ncro1/0ftB1hzQWdpTJLtMAijiNI0m5JkmY+quwYZncbG2lsdIgRC5P+jSkHl7XMDmGrSku0kA9liIGk7zJvy0rsGGojs2gbaWxHSBEKCPSn02SR+bp/YqWjTQOpshLV2KcVA+tBQcl/SiyW03Ns3VTBBpua7UaJMy6JGloERuN+SAMP+0Z+83+YLo36VK2ujTc0jRrpWLHNdqNGodUui2m0ad+fJc4ojvt/eb8wg6DUcHhYuYYMNGqLStn6Npdtz+9LiMCHtg7E/mFoCenpcJ7wNJEwVp1eHyDNM258/8AdPwvCVSq4SQZ8x90KQYNHAueYYC5bOB4LxVS4pkjwj8V0rIOCWsZ3oHLa8WvPWJRVQwzWANaIAEBQBvDPAQw41VTrcY7o2HmeaJo0iG90dArbzKj7G6CvHivK32aVB87Y3Aupvg9Afeow2YEX69dvwRNxR7f8H8oWHQ9tXRcyvJHVZAEELUqcK1Gja/TwWrw7+1HmPkinEe0Eg53iMje0TCpGm4bhH2deyEPY7c/nkrAPkkKzQxZFkuK3Cqt3WRt0asjx5KrjSXSeZ5xvCfg+STF/eteAaxVK5VQsK08Xz8yqI/PxWREWnqlphefunUdwg38my0vbKN8m4cDqIvcGYPKVj8O/wCGf6feizhX2Vob+XsLWAHlb3Lg3Gf/ADDF/wCvV/nK+gG818/caf8AMMV/r1f5ysje/Rg/vVAWtLDUpanOcLHssTpGki83vIiOcrsWFI0NjbS3bbYbLiXA37Kt/q4b+TFLtGWfsaX7jP5QgtgJ+y81I5AypVsszEV5JVyvss0+0g5x+kDFdphmkEw1+GEOY5pk4esZlwBjltF/BAeGP6xn7zP5gjz9IH+Hb+/hf/WrIDoe2395vzCDtWZZQNToHXbZY3ZmQOnKN0cYn23evzKEKv7QrWCejl4lFGS4FoFwD6LDwyJsq9kKaNANTOzT15QR9ldeexSJHII9KRPXk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54" name="AutoShape 6" descr="data:image/jpg;base64,/9j/4AAQSkZJRgABAQAAAQABAAD/2wCEAAkGBhQSEBQUExQWFBUVFxQXFxQXFRcXFhYXFRQVFRQVFRQXHCYeGBkjGRUVHy8gIycpLCwsFR4xNTAqNSYrLCkBCQoKDgwOFA8PFCkYFBgpKSkpKSkpKSkpKSkpKSkpKSkpKSkpKSkpKSkpKSk1KSkpKSkpKSkpKSkpKSkpKSkpKf/AABEIALkBEQMBIgACEQEDEQH/xAAcAAABBQEBAQAAAAAAAAAAAAAGAQIDBAUHAAj/xABFEAABAwIEAwUEBgcGBgMAAAABAAIRAyEEBRIxBkFREyJhcYEykaGxFEJSwdHwByMzcpKy4RUWNGJz8Rc1Q4KztCRTY//EABYBAQEBAAAAAAAAAAAAAAAAAAABAv/EABgRAQEBAQEAAAAAAAAAAAAAAAARATFB/9oADAMBAAIRAxEAPwA+apmJgCe1BM1SBQgqRr0EgKeCotacHIJF4lNBXpQOlLKalQLqSFySF5rJMIFDk9oJUrqTW3N/BQ1M2Y1p8EFvTHgEgxDeoQrjs9c42MDoqrcXDrmVYDJte8J7mzcbqhgKbi0Q62/5KvOeGi5uoJGleDFmvxBD+cHmrza4jdA91EHkks0QBCUvsojUkoJGVZTyFUk+CsU3lBIFk5xitK1isLOcne6XNcXG0MAv43lBh4rHkmyz8RUJWnV4br6dQaD/AJdQ1e5VMvyarVL4b7BIdJAgjl5rQpNqkW6rayPMIPz8VhY5jmXLSBJFxzG481Jk+adnUkid0B4zFXsVPRqElZQrgBltJc0GOq1cC6yyJnlICvHECY5pxFkCLyXQvIB6E8WTYTwgcCllNlISgkCVoUYU1Fk7oJadKU8UUryBEJ4JMIGFgTQrgpjZKCAEETcL1Kc2jF+aZVxzWiSsrEZ1J8EC57izsDZCrqpmLrXxdXVusSpVuY3utYIPpMO5eqnZX1GVTr4ckqxhcKYVBtw7XDmXdJECOlvj/RWsUWlyE8mqRVbeIO62MXQqAmIgzBB+Czonq5iNJtzXsNiheSh6u4gQq/01zSkBW7MxMKX6ZG10MMrONxdW8NjY3SDdo4oTdWm4kLAw9aTfZXC6SBMeKg0K2PgJKOZi+rksXHP3EknlzVatjdIENI+0D8TdAVjHMiZCeNMlwAkxJgSY2k81zzMccTsbclbwXFT2loJ53lWAvzTKqeIaGvBtJEGDJ3PSYHNAGJ4XxDHR2ZN7EEOn1G3qi3H8R0WsBB1O357gc0OY3jh5aNILXd6byIkFtutjva6B+Uai6HG7bEHcRb+iLMJW0hc9wmZHtO0J7zjJi1/ILoOGoh1AOG8T+KaFZXGoK87EtaN1gVZnooziYUBB9PCRYP0/wXkD2uTmvTxR0i/RQByCUlLKhLkrXoLDCnGooqZur9Gg0oIKAkrSAgKmxpa7abqTE4qIBQOYfFQYl3Kd02hiAXH4KtjQ7VJtHJBnYqtEyZhV6eJbzUuJY12xgrNr02sWoG4rH32/FQ03g35pWOY4wZUrMKGncKiGnhpU9aqW2HPmrDqg2EKHsxMlBHSJBlbuX4uRBWHSpuc4NYNROwG63Mryt7HE1mwGgRJGm53JBvHTxU0XaeBY4wQmYnhZjm90ne21lLjs9FEHUWlw2aJ+cQPVZGCz72nPqtOoE6C11t+7I2PkoLtGpSoOFIaXu5kjmbAAK/TpUmv1MpjUZA6GbmAbDzQW6treXbHwRHl2UODZqvcJg6RvA+0fdbkg3DR1tGtgn4j1CzsXk5P14ZvJF2xFv839FLRzOixwA1eLjPxUjM1ZUfoEOAkknaygr6qVK9Nsn7RkuFosTspaTm1qemq0nxO/mDuCpK+HpvdZ0GIERA80+jgrgkzG0SIjmEAZnHDddtXTSY6ow3a4DaeTjsCEtXgnENbq7jzzY1xn0kAE/gjHFZo2nY3PQHl1ulw+ZU6lgZHmrQGYjhKo1hdVcGgECxDjewMSLTb7li59kb8OWyQ5rxLXDwiQ4ciJC6W/LSQ5jjqY5pA1AHSeXiYO3lyQi/JqpD6VZlZzhGh1NuphPJxdpvHodwgGcvEuC6C7M9DGUhE6QT+CBa2BfRIDwWnlYgHymFay+oddzdUHLSHMnmq1XDg8kuFaYVhojdZGd9EKVbPZtSoKeIBNkuEwU3cIHLz8k+jRvJBV6g+0oM3E5eR7N/moDhnDdp+K3jUS7hBgsF1qUHyAq+KwsGRYKxg6dpIQWXtssfHYcudK2gmkIKmDYGNkrAzzMTqjVbw5LaxlYDunc7eqF8ywAI1OqNZewNyfGyuCm7FHeSVXrYguFgQNtXj0lb2WcM62jtHOZMEMAGqOpn2Z8RZEtNjWtawMlhEAQC2AI8tuqtHOKVJxcAwFxOwAJK1WcPYqQDTPnLY9SCjahhW02nSwMAmzR1uUtKrPIjY35gqUCuQ0A19Qvb3mEN0uGxMkmOth71vMpUqwIdTBJ3IbBHjqGxVzF4XW3eD1ifgqtFwYyA4N3kkGHctSgz/7u9mXdjU77hHeMFoJBNwOdlnZxhsQC2mZe2Jbp1Gbd7e8ifiFsf2S/UX9rJIBEMPrYHpsq2Y53Vox+rho5u+tcXkWG494VA4ME97g0NJceWxsPHyRJh+EaTSNT3OjcWAPhIuPertbMNeHbVgEi4JE6ZsSDy3IQ/jszcQ0TAkkxzJ6+lgg26GQUKTw+8g2Bc0iethurGLrOD2Btw4kOBiwI3n3oIqZs4d0E/dKloZvWdUa492P99uqQbVWnSD3tqlzDbS4XBHhyUTs5phnZsbpH2vrOA6nxUIwb8TDrQDe4DiBuGz7pO3oVBmGaYVgcDTpk0406S4anSAWufu5oHviUGzgsazw/PVaNTM6YEHvTFhusHKn0sTqa1opGxBaHE73BBPeMJ2M4artEtc17rHSJBidwXQPRBaOWMdVL6he1tyGONz5OGw9Z9N72EzBjXdnSp92Jlt/U89zusF2TYgjdpJAlusahN4MwOXIlZ2Dzl+Hc6CAdnNI5gm3Uc0gKqnEOgv1tIjYbH1BTKPFtMkg7AWJ3J8kK51xGaoEsGofWG5F4HldYbMW4mCAZQdGq8T0CxpcGvO8EA6b+O3JPq5HRxJFZpLHH6zYhx6uBFz4rmtCqdULonDWJZSohpMkmbGYQVcLiqtJ2ms0gi34QRYq27GNdzWvmWFZVa0PJAmRBi5BjksLH8OvYNTHami5EAECN5m6C19Mb1Xlhz+97wlSA1LZCaRCSm+yjfUlQITdTtVO5crjbIGVmyE1jk+o/koZQTtddR4qtDSlpjqmV6c26oMrC0u0cXPBdBEdPXwT8dkYfUY8QNBkMgAEzMuk7eXNPdLHWu0Az+8RDQOpmLJ1L9Sx1Sq8F3Pw/wAkzcoMPibM3UQNDh2rp1OME7CO6bAT8gqGWcZvaNLv1km5mD6QrOPdQxDjVexwgFuoey4gc5tYRt4IU+jMZIa6/j8lqAyweeuLg6TE2Fz6FEGDzPWCXDTH1p68ggTh7DOqf9UMBdpaA0vcXW2bIgeJKMmUhTp/r6kxJktDGHSbDTuXRvHipo9m2fdiBDmwTGt23kALk36dU/FEvYyo0F0kWa0uBB+tETHUfFAefY9mKqMZS00wDEl1u8buLpvAHw5ogyrDuw5a7tDXolt3nU3QWgQHd6ADsJ920wauLxT2vi7ekCB4GVXxGZmlTJe4Pnem7Yh3NzvL7lU/4h4fUQ5pDmzAlukkAkiXQNxZAuZca161RxcWua6IZp7oHTr8UHR8NixVw7zSiC0g0riHGRDTaRYke5DNR7ouDbnG3RZWUZi6nVa9tqbi0uph1pHK94Bn3orwOc1a2I7OzqZAD2j2QDaw6QqB19GTaSSbDrO1uq3sioCk3VVpl73XY1wNgDYx4meuw6rapU6NIiKTQ5ggPIBdYQSdpceviVRdmwdUB59fWfx9ydFTO81bTY7XVaKjhoLZ77RBJBAHd6IFa9p2MienP7wq2aVma3Q4uGp2l3UdVm08UW7H4KAqwWdVKDgRZ3OInSZHM9ER5XxHXZTNTS99MQSYLgAZNzyXMKOKc1wcDcEETe4MiQd/VEuT8U134imX1HOAc0aBZsEiWhjYAB6BWjoLctZUeX0qrg4ESx1x3xcAzbeJI33Qtxvg3UcRqJtVGsXm9g8e8z/3BFmEzKm14Y4kD6rzTNOo2SAzU7ZzSCG6juRdLxJlbcThmt/6jZ7LU4Nl+z2EkXIDd7bC6g5myoSrbHQbrLrNLHkTcWN/kpHYsRuqLZq76VscPVn1KnZiQfDr5oWw1a5RnwHm7W1YfA1WaY5kiEBlnOIqUaYIGtsAF0GWkD2jyj3bqzlOZiowXE8wsji/MTRouZv2pIHg0CXRHjA9UK4DM9LhdIOndgz7Lf4QvIS/vB4ryQET3QlZTnZTVaVrASs8Zjy26woLzaBC858qGhiBO6sF4OyBuhKxicFWzNv6t2+0mDBsgV+MAdG6slkoJw2Mdq7hI9Ynz8kRZZiHloB6qwexIfTPav0hrWO7o2a+RDr7kifJA3F2aHTSAJhwNQme73zaPIAD3ox4paX4d4b9UGSTAgCT52PwK47n2ZOe/wBrUwANbcwANgJvCg0BnTtMajAmBNhNzC2OFMFSqCpVry5rSA1jSQSTBLiRyAgep2i4H20op4bzBvYadRDm1HuImJDms0nx9lw8LetBsM0wmBJa0vAqw48zEQBqO4Bmw+1vZDPF+ddu9j2l3Z3aATsbX8yPksviqv2rmmT3G7fViSRp8b3WO/GEtA5D8n7lBNUxPfAFg387q5mvFFSq0UmuDaTQBpaA1rjzc7m4zzPgsJ9cX9ygL0Fiq86jefWU11Y9VGkQbOU41sObU37mh0mx1gPBA5FpJ82jxR9w1jm0Xk0y1zCDJB3jcg7i4XKm1OqOuFKmGdoDnPbUNN1u6ae7hGmJmGk79OqoNMYwhzgTO0eLSJ9+yFuJM6pUqTmMc7tXDS4gQGg+00GbyN/LxKIMXihO5IFgSbkDaUE8ZZeHntZiBfa99z4+KAUqVi6VHKY4wYSSoHalLhsQWPa5pILSCD0IMg+9Vy5ODkB5wzxiWUjTdqL9TTTdYhgJ74gizTAsIRRxTiXUqTnMcYfVBY5rpDQaZ17ezOpwg8vJchpVS1wg+qOM/wA4LMFSYWgPrjU8G57vZOp1GGIuNQm+7vQBzHuEiFTOyYa87qXXqaANx8uiBG4gom4JLhXY5xhgMkkTAAJkWQtRpzHSV0rJaX0PDNqVGh/aA6ACInmfAK4DbFYBlegaZAcxzZYeYJEtcCec3nxXLquBqUn6HtLXCJB8diOoXSMqzQ1aVNxGkkmAeYEXhD/HFX/5NISP2e0iRLnTPTkmAev1Sqb6P4/FKtA1p5411I6jBhD7ceZWVSerlGnKkGiMWeq1cHjnEttfbz6LGo4da+DpkbKaNTF1XNbIhB+Mzes92k35Q35IsZSkGQsfOKbaZB5nnCYKWFpsYCXCHDktfG49lCmHvN3CBHUibzsgbO81Lajh1G3WQhPF5s54AJPd5SfkmgmzjjGoarw1/deGh1hsJsCdgQRsg/MsA5hDvqvGpt+R2TKztVwb8/GAnYrGuqmaji42vtYCAABYCBsoM8uVnCVocIULmCVNsLINHE4suZpJlZwqQpGgRE3MW/qqlVyBtV97KLtEhckQTiol1WVcFONRBJqWpw5jOzxDHRJBgC9y6W3jzWMXLf4Ww4FVrzuCNJ3g9Y+KArx2ZkPib3BG1xv5BZGb5qx7YBn5LazuuCNwOu0nzPNAWZvIeYiPDZXRTr2cmF6a4ylaFA4uSsco6gjZI18FBdZT1GOhP3Iu4kotq4fCtokk0qWhwLjDYJcYJ9okmfCAL8gqlX0q87Mjp/ruf90FQV1ZFQhsjcmB9/zVNxJMndxVii0mAOSDe4Vyg1qgpgSXe5sXlx6LoJyB9GmO3c14HdptbJDROo3MRss7gbL+yZUe6GnSCDvN9oBvuPf4oio5p27ma22a8uv0JsI8AqL+XYd1Xs3kBrGthoi8DY+X9Vl8e5W9/ZPp0y4tlrnNBLoMaQQNxM+/xW//AGiJiRvAANoUuHxZc6ALdVBzXTV+y/8Ahd+CVG398qf/ANdX+EfivK0BTGq5SqQoMO2VY7FaF3D17eS0KRfAcAY68l7h3BGS4tGna4v6SiM0x0WdGXgMRqdE+abneWGq0Q4Wnf8AFWM3GijUewQ4CZHUXBKEcv8A0htfNOqGtJ1d/VpDRvN9/IfK4gzc2wTT7XeLQdvkTzFkFY7CB0ubbfyP9UQZhm4c46XTdYGNHNp9FdGUKkG6meIg+Cq1DdPbUkQeVlBI18n5Jpq3UL7FM1oLTXqGqZSOBTdzdA1LC8U6nRJQNhRlTvpEKAoFatrKMS1l3X6Azbx6LEarMiEG3jcY2pcOdvJBiPTosbEFRmomygaUkpxTYQNJXgvFKwXHmECgp7myAVv4HA0y06wCSIvyPUfnksjE0TTMdR80EMwruAIBBKztSexyAxw2akkSSIj4bIhwGYh1g6653SxZHNauEzONlaDnBY6Hk9JRXw9j9erwj4mFyrCY0zMol4Zzste4dRHxkfJOgy0f5af8LV5O/vB5fH8EigDMKYAWjSZKzMOwlbGAZqMALQ3sBWuAN+a04WF2goXN3H4KXC5vqknksjW0kLmnHHDrBVc9rYLr2Fj6cijrGZqG05lCuaY41nidoiPmrmDmOIBY4j0UDq0rT4loFldwjxHiDssQ1VBI9sqDnZKaijdUKB73lRkr2pK0oJaYUjqKha9StrIJaeFAumud0T6WJhrrTMCel5+6PUpocgc4yLrNdutUX2WW8XPmfmgQKReotkx+dirTsOAAgqleU3ZhIWBBFC8pYCQ84vbkggcEtL2m+Y+adWYRuIufu/FMZuPMICChVhOr4RtVzS4kR05jos+nXUoxUIEx+Ud6aYkdPnCzCIMdFq/TSFDVa15k80FNjlYp1lI3BA7GPBPpZa4uHTrdBPhMW7ZoJRjwlg2uqTVDh9kQRJ9AncO5SKbQ6rTIaTLXPETEbQug5JjGvEAaQNgFRY/smn9ge8ry0JXlByvDZ41g0xPoohxIadQOb7vxQxicTBElVX4olWgwzPic1XTt4JuGz4tFjMoRbWKtU66UFVXOdcX2Cbh6upwKxaBla2BsVcDOJsp10u0cZLR4XkoFr4MRLZ8l1HFsNSi9ki45oMx+Tmk3vEeF7+5TQKlhHJIVfq01XfTUFeEikITCECgpwKjSoJXO6KZmyrsVmjcoJ8DhXOdZUsUzS94O4c4H0cQjThfJe2Pds4Qb7EA32vbdCuf0tOKrt+zWqj3VHIGZZgTUkgSA4AkxAllQwf4T7l07JuBKFSgwuDtUNIJMAE72FiEJcC0mvZUa9oLe0YdRLYB7HEQNJueZkbafFdbwGHa2m0N20tj+EbeCATzH9HDJH6yWCSW6YJnxHVDfEHBwZUDaQJn5nlK6tXbLY6rPr4ANFm6ja5333lByzIuFDVxQpVAWi8nyEwJ3KOP+G2GpNe8anHQSA7lbw38kQUMnBLHGSW6viInrP4rYrU/1Z/dPKeXTmg4JxhR7wqCwc940ljmukU6Ti46gDB1DlyPoOtFwi7j6n3mkOOjXGlzHNOrsKJLu8ASCIER9X3C2GH6xk/aZ7i4IJgwp2pb2c5QGElogCTbwuVhvpIGudZNEpwplP7KBPJBZwFAlwnZbYrtZFmkjmb/koeONI9mwT2PJuT70Bac9e+NTiYsPDmjfhTCvcGvB7vRcvy/DucRddd4RbFARJEx7t/mqCK68ma15QfNtSoSbqRz7KqXXTw/qgc2qreHdKqBitURZBqYV/NalDErCovsrLa8KgibXkEdQs/NMEdEgz4fJV6eNVyliJF1QG4phDjO6rkotxWFBJsDPKAh7F4S5gQsjNeFESp30yoi1BGlT+yT20RKCNgWxkmB7R8Kvh6ARJw3hmFxBEE+yeVvJAU8JYUB4vtNgPALm3Fn+OxX+vW/8jl2PhHKyxtRztybHwvsuPcYsjH4of/vW/ncro1/0ftB1hzQWdpTJLtMAijiNI0m5JkmY+quwYZncbG2lsdIgRC5P+jSkHl7XMDmGrSku0kA9liIGk7zJvy0rsGGojs2gbaWxHSBEKCPSn02SR+bp/YqWjTQOpshLV2KcVA+tBQcl/SiyW03Ns3VTBBpua7UaJMy6JGloERuN+SAMP+0Z+83+YLo36VK2ujTc0jRrpWLHNdqNGodUui2m0ad+fJc4ojvt/eb8wg6DUcHhYuYYMNGqLStn6Npdtz+9LiMCHtg7E/mFoCenpcJ7wNJEwVp1eHyDNM258/8AdPwvCVSq4SQZ8x90KQYNHAueYYC5bOB4LxVS4pkjwj8V0rIOCWsZ3oHLa8WvPWJRVQwzWANaIAEBQBvDPAQw41VTrcY7o2HmeaJo0iG90dArbzKj7G6CvHivK32aVB87Y3Aupvg9Afeow2YEX69dvwRNxR7f8H8oWHQ9tXRcyvJHVZAEELUqcK1Gja/TwWrw7+1HmPkinEe0Eg53iMje0TCpGm4bhH2deyEPY7c/nkrAPkkKzQxZFkuK3Cqt3WRt0asjx5KrjSXSeZ5xvCfg+STF/eteAaxVK5VQsK08Xz8yqI/PxWREWnqlphefunUdwg38my0vbKN8m4cDqIvcGYPKVj8O/wCGf6feizhX2Vob+XsLWAHlb3Lg3Gf/ADDF/wCvV/nK+gG818/caf8AMMV/r1f5ysje/Rg/vVAWtLDUpanOcLHssTpGki83vIiOcrsWFI0NjbS3bbYbLiXA37Kt/q4b+TFLtGWfsaX7jP5QgtgJ+y81I5AypVsszEV5JVyvss0+0g5x+kDFdphmkEw1+GEOY5pk4esZlwBjltF/BAeGP6xn7zP5gjz9IH+Hb+/hf/WrIDoe2395vzCDtWZZQNToHXbZY3ZmQOnKN0cYn23evzKEKv7QrWCejl4lFGS4FoFwD6LDwyJsq9kKaNANTOzT15QR9ldeexSJHII9KRPXk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56" name="AutoShape 8" descr="data:image/jpg;base64,/9j/4AAQSkZJRgABAQAAAQABAAD/2wCEAAkGBhQSEBQUExQWFBUVFxQXFxQXFRcXFhYXFRQVFRQVFRQXHCYeGBkjGRUVHy8gIycpLCwsFR4xNTAqNSYrLCkBCQoKDgwOFA8PFCkYFBgpKSkpKSkpKSkpKSkpKSkpKSkpKSkpKSkpKSkpKSk1KSkpKSkpKSkpKSkpKSkpKSkpKf/AABEIALkBEQMBIgACEQEDEQH/xAAcAAABBQEBAQAAAAAAAAAAAAAGAQIDBAUHAAj/xABFEAABAwIEAwUEBgcGBgMAAAABAAIRAyEEBRIxBkFREyJhcYEykaGxFEJSwdHwByMzcpKy4RUWNGJz8Rc1Q4KztCRTY//EABYBAQEBAAAAAAAAAAAAAAAAAAABAv/EABgRAQEBAQEAAAAAAAAAAAAAAAARATFB/9oADAMBAAIRAxEAPwA+apmJgCe1BM1SBQgqRr0EgKeCotacHIJF4lNBXpQOlLKalQLqSFySF5rJMIFDk9oJUrqTW3N/BQ1M2Y1p8EFvTHgEgxDeoQrjs9c42MDoqrcXDrmVYDJte8J7mzcbqhgKbi0Q62/5KvOeGi5uoJGleDFmvxBD+cHmrza4jdA91EHkks0QBCUvsojUkoJGVZTyFUk+CsU3lBIFk5xitK1isLOcne6XNcXG0MAv43lBh4rHkmyz8RUJWnV4br6dQaD/AJdQ1e5VMvyarVL4b7BIdJAgjl5rQpNqkW6rayPMIPz8VhY5jmXLSBJFxzG481Jk+adnUkid0B4zFXsVPRqElZQrgBltJc0GOq1cC6yyJnlICvHECY5pxFkCLyXQvIB6E8WTYTwgcCllNlISgkCVoUYU1Fk7oJadKU8UUryBEJ4JMIGFgTQrgpjZKCAEETcL1Kc2jF+aZVxzWiSsrEZ1J8EC57izsDZCrqpmLrXxdXVusSpVuY3utYIPpMO5eqnZX1GVTr4ckqxhcKYVBtw7XDmXdJECOlvj/RWsUWlyE8mqRVbeIO62MXQqAmIgzBB+Czonq5iNJtzXsNiheSh6u4gQq/01zSkBW7MxMKX6ZG10MMrONxdW8NjY3SDdo4oTdWm4kLAw9aTfZXC6SBMeKg0K2PgJKOZi+rksXHP3EknlzVatjdIENI+0D8TdAVjHMiZCeNMlwAkxJgSY2k81zzMccTsbclbwXFT2loJ53lWAvzTKqeIaGvBtJEGDJ3PSYHNAGJ4XxDHR2ZN7EEOn1G3qi3H8R0WsBB1O357gc0OY3jh5aNILXd6byIkFtutjva6B+Uai6HG7bEHcRb+iLMJW0hc9wmZHtO0J7zjJi1/ILoOGoh1AOG8T+KaFZXGoK87EtaN1gVZnooziYUBB9PCRYP0/wXkD2uTmvTxR0i/RQByCUlLKhLkrXoLDCnGooqZur9Gg0oIKAkrSAgKmxpa7abqTE4qIBQOYfFQYl3Kd02hiAXH4KtjQ7VJtHJBnYqtEyZhV6eJbzUuJY12xgrNr02sWoG4rH32/FQ03g35pWOY4wZUrMKGncKiGnhpU9aqW2HPmrDqg2EKHsxMlBHSJBlbuX4uRBWHSpuc4NYNROwG63Mryt7HE1mwGgRJGm53JBvHTxU0XaeBY4wQmYnhZjm90ne21lLjs9FEHUWlw2aJ+cQPVZGCz72nPqtOoE6C11t+7I2PkoLtGpSoOFIaXu5kjmbAAK/TpUmv1MpjUZA6GbmAbDzQW6treXbHwRHl2UODZqvcJg6RvA+0fdbkg3DR1tGtgn4j1CzsXk5P14ZvJF2xFv839FLRzOixwA1eLjPxUjM1ZUfoEOAkknaygr6qVK9Nsn7RkuFosTspaTm1qemq0nxO/mDuCpK+HpvdZ0GIERA80+jgrgkzG0SIjmEAZnHDddtXTSY6ow3a4DaeTjsCEtXgnENbq7jzzY1xn0kAE/gjHFZo2nY3PQHl1ulw+ZU6lgZHmrQGYjhKo1hdVcGgECxDjewMSLTb7li59kb8OWyQ5rxLXDwiQ4ciJC6W/LSQ5jjqY5pA1AHSeXiYO3lyQi/JqpD6VZlZzhGh1NuphPJxdpvHodwgGcvEuC6C7M9DGUhE6QT+CBa2BfRIDwWnlYgHymFay+oddzdUHLSHMnmq1XDg8kuFaYVhojdZGd9EKVbPZtSoKeIBNkuEwU3cIHLz8k+jRvJBV6g+0oM3E5eR7N/moDhnDdp+K3jUS7hBgsF1qUHyAq+KwsGRYKxg6dpIQWXtssfHYcudK2gmkIKmDYGNkrAzzMTqjVbw5LaxlYDunc7eqF8ywAI1OqNZewNyfGyuCm7FHeSVXrYguFgQNtXj0lb2WcM62jtHOZMEMAGqOpn2Z8RZEtNjWtawMlhEAQC2AI8tuqtHOKVJxcAwFxOwAJK1WcPYqQDTPnLY9SCjahhW02nSwMAmzR1uUtKrPIjY35gqUCuQ0A19Qvb3mEN0uGxMkmOth71vMpUqwIdTBJ3IbBHjqGxVzF4XW3eD1ifgqtFwYyA4N3kkGHctSgz/7u9mXdjU77hHeMFoJBNwOdlnZxhsQC2mZe2Jbp1Gbd7e8ifiFsf2S/UX9rJIBEMPrYHpsq2Y53Vox+rho5u+tcXkWG494VA4ME97g0NJceWxsPHyRJh+EaTSNT3OjcWAPhIuPertbMNeHbVgEi4JE6ZsSDy3IQ/jszcQ0TAkkxzJ6+lgg26GQUKTw+8g2Bc0iethurGLrOD2Btw4kOBiwI3n3oIqZs4d0E/dKloZvWdUa492P99uqQbVWnSD3tqlzDbS4XBHhyUTs5phnZsbpH2vrOA6nxUIwb8TDrQDe4DiBuGz7pO3oVBmGaYVgcDTpk0406S4anSAWufu5oHviUGzgsazw/PVaNTM6YEHvTFhusHKn0sTqa1opGxBaHE73BBPeMJ2M4artEtc17rHSJBidwXQPRBaOWMdVL6he1tyGONz5OGw9Z9N72EzBjXdnSp92Jlt/U89zusF2TYgjdpJAlusahN4MwOXIlZ2Dzl+Hc6CAdnNI5gm3Uc0gKqnEOgv1tIjYbH1BTKPFtMkg7AWJ3J8kK51xGaoEsGofWG5F4HldYbMW4mCAZQdGq8T0CxpcGvO8EA6b+O3JPq5HRxJFZpLHH6zYhx6uBFz4rmtCqdULonDWJZSohpMkmbGYQVcLiqtJ2ms0gi34QRYq27GNdzWvmWFZVa0PJAmRBi5BjksLH8OvYNTHami5EAECN5m6C19Mb1Xlhz+97wlSA1LZCaRCSm+yjfUlQITdTtVO5crjbIGVmyE1jk+o/koZQTtddR4qtDSlpjqmV6c26oMrC0u0cXPBdBEdPXwT8dkYfUY8QNBkMgAEzMuk7eXNPdLHWu0Az+8RDQOpmLJ1L9Sx1Sq8F3Pw/wAkzcoMPibM3UQNDh2rp1OME7CO6bAT8gqGWcZvaNLv1km5mD6QrOPdQxDjVexwgFuoey4gc5tYRt4IU+jMZIa6/j8lqAyweeuLg6TE2Fz6FEGDzPWCXDTH1p68ggTh7DOqf9UMBdpaA0vcXW2bIgeJKMmUhTp/r6kxJktDGHSbDTuXRvHipo9m2fdiBDmwTGt23kALk36dU/FEvYyo0F0kWa0uBB+tETHUfFAefY9mKqMZS00wDEl1u8buLpvAHw5ogyrDuw5a7tDXolt3nU3QWgQHd6ADsJ920wauLxT2vi7ekCB4GVXxGZmlTJe4Pnem7Yh3NzvL7lU/4h4fUQ5pDmzAlukkAkiXQNxZAuZca161RxcWua6IZp7oHTr8UHR8NixVw7zSiC0g0riHGRDTaRYke5DNR7ouDbnG3RZWUZi6nVa9tqbi0uph1pHK94Bn3orwOc1a2I7OzqZAD2j2QDaw6QqB19GTaSSbDrO1uq3sioCk3VVpl73XY1wNgDYx4meuw6rapU6NIiKTQ5ggPIBdYQSdpceviVRdmwdUB59fWfx9ydFTO81bTY7XVaKjhoLZ77RBJBAHd6IFa9p2MienP7wq2aVma3Q4uGp2l3UdVm08UW7H4KAqwWdVKDgRZ3OInSZHM9ER5XxHXZTNTS99MQSYLgAZNzyXMKOKc1wcDcEETe4MiQd/VEuT8U134imX1HOAc0aBZsEiWhjYAB6BWjoLctZUeX0qrg4ESx1x3xcAzbeJI33Qtxvg3UcRqJtVGsXm9g8e8z/3BFmEzKm14Y4kD6rzTNOo2SAzU7ZzSCG6juRdLxJlbcThmt/6jZ7LU4Nl+z2EkXIDd7bC6g5myoSrbHQbrLrNLHkTcWN/kpHYsRuqLZq76VscPVn1KnZiQfDr5oWw1a5RnwHm7W1YfA1WaY5kiEBlnOIqUaYIGtsAF0GWkD2jyj3bqzlOZiowXE8wsji/MTRouZv2pIHg0CXRHjA9UK4DM9LhdIOndgz7Lf4QvIS/vB4ryQET3QlZTnZTVaVrASs8Zjy26woLzaBC858qGhiBO6sF4OyBuhKxicFWzNv6t2+0mDBsgV+MAdG6slkoJw2Mdq7hI9Ynz8kRZZiHloB6qwexIfTPav0hrWO7o2a+RDr7kifJA3F2aHTSAJhwNQme73zaPIAD3ox4paX4d4b9UGSTAgCT52PwK47n2ZOe/wBrUwANbcwANgJvCg0BnTtMajAmBNhNzC2OFMFSqCpVry5rSA1jSQSTBLiRyAgep2i4H20op4bzBvYadRDm1HuImJDms0nx9lw8LetBsM0wmBJa0vAqw48zEQBqO4Bmw+1vZDPF+ddu9j2l3Z3aATsbX8yPksviqv2rmmT3G7fViSRp8b3WO/GEtA5D8n7lBNUxPfAFg387q5mvFFSq0UmuDaTQBpaA1rjzc7m4zzPgsJ9cX9ygL0Fiq86jefWU11Y9VGkQbOU41sObU37mh0mx1gPBA5FpJ82jxR9w1jm0Xk0y1zCDJB3jcg7i4XKm1OqOuFKmGdoDnPbUNN1u6ae7hGmJmGk79OqoNMYwhzgTO0eLSJ9+yFuJM6pUqTmMc7tXDS4gQGg+00GbyN/LxKIMXihO5IFgSbkDaUE8ZZeHntZiBfa99z4+KAUqVi6VHKY4wYSSoHalLhsQWPa5pILSCD0IMg+9Vy5ODkB5wzxiWUjTdqL9TTTdYhgJ74gizTAsIRRxTiXUqTnMcYfVBY5rpDQaZ17ezOpwg8vJchpVS1wg+qOM/wA4LMFSYWgPrjU8G57vZOp1GGIuNQm+7vQBzHuEiFTOyYa87qXXqaANx8uiBG4gom4JLhXY5xhgMkkTAAJkWQtRpzHSV0rJaX0PDNqVGh/aA6ACInmfAK4DbFYBlegaZAcxzZYeYJEtcCec3nxXLquBqUn6HtLXCJB8diOoXSMqzQ1aVNxGkkmAeYEXhD/HFX/5NISP2e0iRLnTPTkmAev1Sqb6P4/FKtA1p5411I6jBhD7ceZWVSerlGnKkGiMWeq1cHjnEttfbz6LGo4da+DpkbKaNTF1XNbIhB+Mzes92k35Q35IsZSkGQsfOKbaZB5nnCYKWFpsYCXCHDktfG49lCmHvN3CBHUibzsgbO81Lajh1G3WQhPF5s54AJPd5SfkmgmzjjGoarw1/deGh1hsJsCdgQRsg/MsA5hDvqvGpt+R2TKztVwb8/GAnYrGuqmaji42vtYCAABYCBsoM8uVnCVocIULmCVNsLINHE4suZpJlZwqQpGgRE3MW/qqlVyBtV97KLtEhckQTiol1WVcFONRBJqWpw5jOzxDHRJBgC9y6W3jzWMXLf4Ww4FVrzuCNJ3g9Y+KArx2ZkPib3BG1xv5BZGb5qx7YBn5LazuuCNwOu0nzPNAWZvIeYiPDZXRTr2cmF6a4ylaFA4uSsco6gjZI18FBdZT1GOhP3Iu4kotq4fCtokk0qWhwLjDYJcYJ9okmfCAL8gqlX0q87Mjp/ruf90FQV1ZFQhsjcmB9/zVNxJMndxVii0mAOSDe4Vyg1qgpgSXe5sXlx6LoJyB9GmO3c14HdptbJDROo3MRss7gbL+yZUe6GnSCDvN9oBvuPf4oio5p27ma22a8uv0JsI8AqL+XYd1Xs3kBrGthoi8DY+X9Vl8e5W9/ZPp0y4tlrnNBLoMaQQNxM+/xW//AGiJiRvAANoUuHxZc6ALdVBzXTV+y/8Ahd+CVG398qf/ANdX+EfivK0BTGq5SqQoMO2VY7FaF3D17eS0KRfAcAY68l7h3BGS4tGna4v6SiM0x0WdGXgMRqdE+abneWGq0Q4Wnf8AFWM3GijUewQ4CZHUXBKEcv8A0htfNOqGtJ1d/VpDRvN9/IfK4gzc2wTT7XeLQdvkTzFkFY7CB0ubbfyP9UQZhm4c46XTdYGNHNp9FdGUKkG6meIg+Cq1DdPbUkQeVlBI18n5Jpq3UL7FM1oLTXqGqZSOBTdzdA1LC8U6nRJQNhRlTvpEKAoFatrKMS1l3X6Azbx6LEarMiEG3jcY2pcOdvJBiPTosbEFRmomygaUkpxTYQNJXgvFKwXHmECgp7myAVv4HA0y06wCSIvyPUfnksjE0TTMdR80EMwruAIBBKztSexyAxw2akkSSIj4bIhwGYh1g6653SxZHNauEzONlaDnBY6Hk9JRXw9j9erwj4mFyrCY0zMol4Zzste4dRHxkfJOgy0f5af8LV5O/vB5fH8EigDMKYAWjSZKzMOwlbGAZqMALQ3sBWuAN+a04WF2goXN3H4KXC5vqknksjW0kLmnHHDrBVc9rYLr2Fj6cijrGZqG05lCuaY41nidoiPmrmDmOIBY4j0UDq0rT4loFldwjxHiDssQ1VBI9sqDnZKaijdUKB73lRkr2pK0oJaYUjqKha9StrIJaeFAumud0T6WJhrrTMCel5+6PUpocgc4yLrNdutUX2WW8XPmfmgQKReotkx+dirTsOAAgqleU3ZhIWBBFC8pYCQ84vbkggcEtL2m+Y+adWYRuIufu/FMZuPMICChVhOr4RtVzS4kR05jos+nXUoxUIEx+Ud6aYkdPnCzCIMdFq/TSFDVa15k80FNjlYp1lI3BA7GPBPpZa4uHTrdBPhMW7ZoJRjwlg2uqTVDh9kQRJ9AncO5SKbQ6rTIaTLXPETEbQug5JjGvEAaQNgFRY/smn9ge8ry0JXlByvDZ41g0xPoohxIadQOb7vxQxicTBElVX4olWgwzPic1XTt4JuGz4tFjMoRbWKtU66UFVXOdcX2Cbh6upwKxaBla2BsVcDOJsp10u0cZLR4XkoFr4MRLZ8l1HFsNSi9ki45oMx+Tmk3vEeF7+5TQKlhHJIVfq01XfTUFeEikITCECgpwKjSoJXO6KZmyrsVmjcoJ8DhXOdZUsUzS94O4c4H0cQjThfJe2Pds4Qb7EA32vbdCuf0tOKrt+zWqj3VHIGZZgTUkgSA4AkxAllQwf4T7l07JuBKFSgwuDtUNIJMAE72FiEJcC0mvZUa9oLe0YdRLYB7HEQNJueZkbafFdbwGHa2m0N20tj+EbeCATzH9HDJH6yWCSW6YJnxHVDfEHBwZUDaQJn5nlK6tXbLY6rPr4ANFm6ja5333lByzIuFDVxQpVAWi8nyEwJ3KOP+G2GpNe8anHQSA7lbw38kQUMnBLHGSW6viInrP4rYrU/1Z/dPKeXTmg4JxhR7wqCwc940ljmukU6Ti46gDB1DlyPoOtFwi7j6n3mkOOjXGlzHNOrsKJLu8ASCIER9X3C2GH6xk/aZ7i4IJgwp2pb2c5QGElogCTbwuVhvpIGudZNEpwplP7KBPJBZwFAlwnZbYrtZFmkjmb/koeONI9mwT2PJuT70Bac9e+NTiYsPDmjfhTCvcGvB7vRcvy/DucRddd4RbFARJEx7t/mqCK68ma15QfNtSoSbqRz7KqXXTw/qgc2qreHdKqBitURZBqYV/NalDErCovsrLa8KgibXkEdQs/NMEdEgz4fJV6eNVyliJF1QG4phDjO6rkotxWFBJsDPKAh7F4S5gQsjNeFESp30yoi1BGlT+yT20RKCNgWxkmB7R8Kvh6ARJw3hmFxBEE+yeVvJAU8JYUB4vtNgPALm3Fn+OxX+vW/8jl2PhHKyxtRztybHwvsuPcYsjH4of/vW/ncro1/0ftB1hzQWdpTJLtMAijiNI0m5JkmY+quwYZncbG2lsdIgRC5P+jSkHl7XMDmGrSku0kA9liIGk7zJvy0rsGGojs2gbaWxHSBEKCPSn02SR+bp/YqWjTQOpshLV2KcVA+tBQcl/SiyW03Ns3VTBBpua7UaJMy6JGloERuN+SAMP+0Z+83+YLo36VK2ujTc0jRrpWLHNdqNGodUui2m0ad+fJc4ojvt/eb8wg6DUcHhYuYYMNGqLStn6Npdtz+9LiMCHtg7E/mFoCenpcJ7wNJEwVp1eHyDNM258/8AdPwvCVSq4SQZ8x90KQYNHAueYYC5bOB4LxVS4pkjwj8V0rIOCWsZ3oHLa8WvPWJRVQwzWANaIAEBQBvDPAQw41VTrcY7o2HmeaJo0iG90dArbzKj7G6CvHivK32aVB87Y3Aupvg9Afeow2YEX69dvwRNxR7f8H8oWHQ9tXRcyvJHVZAEELUqcK1Gja/TwWrw7+1HmPkinEe0Eg53iMje0TCpGm4bhH2deyEPY7c/nkrAPkkKzQxZFkuK3Cqt3WRt0asjx5KrjSXSeZ5xvCfg+STF/eteAaxVK5VQsK08Xz8yqI/PxWREWnqlphefunUdwg38my0vbKN8m4cDqIvcGYPKVj8O/wCGf6feizhX2Vob+XsLWAHlb3Lg3Gf/ADDF/wCvV/nK+gG818/caf8AMMV/r1f5ysje/Rg/vVAWtLDUpanOcLHssTpGki83vIiOcrsWFI0NjbS3bbYbLiXA37Kt/q4b+TFLtGWfsaX7jP5QgtgJ+y81I5AypVsszEV5JVyvss0+0g5x+kDFdphmkEw1+GEOY5pk4esZlwBjltF/BAeGP6xn7zP5gjz9IH+Hb+/hf/WrIDoe2395vzCDtWZZQNToHXbZY3ZmQOnKN0cYn23evzKEKv7QrWCejl4lFGS4FoFwD6LDwyJsq9kKaNANTOzT15QR9ldeexSJHII9KRPXk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58" name="AutoShape 10" descr="data:image/jpg;base64,/9j/4AAQSkZJRgABAQAAAQABAAD/2wCEAAkGBhQSEBQUExQWFBUVFxQXFxQXFRcXFhYXFRQVFRQVFRQXHCYeGBkjGRUVHy8gIycpLCwsFR4xNTAqNSYrLCkBCQoKDgwOFA8PFCkYFBgpKSkpKSkpKSkpKSkpKSkpKSkpKSkpKSkpKSkpKSk1KSkpKSkpKSkpKSkpKSkpKSkpKf/AABEIALkBEQMBIgACEQEDEQH/xAAcAAABBQEBAQAAAAAAAAAAAAAGAQIDBAUHAAj/xABFEAABAwIEAwUEBgcGBgMAAAABAAIRAyEEBRIxBkFREyJhcYEykaGxFEJSwdHwByMzcpKy4RUWNGJz8Rc1Q4KztCRTY//EABYBAQEBAAAAAAAAAAAAAAAAAAABAv/EABgRAQEBAQEAAAAAAAAAAAAAAAARATFB/9oADAMBAAIRAxEAPwA+apmJgCe1BM1SBQgqRr0EgKeCotacHIJF4lNBXpQOlLKalQLqSFySF5rJMIFDk9oJUrqTW3N/BQ1M2Y1p8EFvTHgEgxDeoQrjs9c42MDoqrcXDrmVYDJte8J7mzcbqhgKbi0Q62/5KvOeGi5uoJGleDFmvxBD+cHmrza4jdA91EHkks0QBCUvsojUkoJGVZTyFUk+CsU3lBIFk5xitK1isLOcne6XNcXG0MAv43lBh4rHkmyz8RUJWnV4br6dQaD/AJdQ1e5VMvyarVL4b7BIdJAgjl5rQpNqkW6rayPMIPz8VhY5jmXLSBJFxzG481Jk+adnUkid0B4zFXsVPRqElZQrgBltJc0GOq1cC6yyJnlICvHECY5pxFkCLyXQvIB6E8WTYTwgcCllNlISgkCVoUYU1Fk7oJadKU8UUryBEJ4JMIGFgTQrgpjZKCAEETcL1Kc2jF+aZVxzWiSsrEZ1J8EC57izsDZCrqpmLrXxdXVusSpVuY3utYIPpMO5eqnZX1GVTr4ckqxhcKYVBtw7XDmXdJECOlvj/RWsUWlyE8mqRVbeIO62MXQqAmIgzBB+Czonq5iNJtzXsNiheSh6u4gQq/01zSkBW7MxMKX6ZG10MMrONxdW8NjY3SDdo4oTdWm4kLAw9aTfZXC6SBMeKg0K2PgJKOZi+rksXHP3EknlzVatjdIENI+0D8TdAVjHMiZCeNMlwAkxJgSY2k81zzMccTsbclbwXFT2loJ53lWAvzTKqeIaGvBtJEGDJ3PSYHNAGJ4XxDHR2ZN7EEOn1G3qi3H8R0WsBB1O357gc0OY3jh5aNILXd6byIkFtutjva6B+Uai6HG7bEHcRb+iLMJW0hc9wmZHtO0J7zjJi1/ILoOGoh1AOG8T+KaFZXGoK87EtaN1gVZnooziYUBB9PCRYP0/wXkD2uTmvTxR0i/RQByCUlLKhLkrXoLDCnGooqZur9Gg0oIKAkrSAgKmxpa7abqTE4qIBQOYfFQYl3Kd02hiAXH4KtjQ7VJtHJBnYqtEyZhV6eJbzUuJY12xgrNr02sWoG4rH32/FQ03g35pWOY4wZUrMKGncKiGnhpU9aqW2HPmrDqg2EKHsxMlBHSJBlbuX4uRBWHSpuc4NYNROwG63Mryt7HE1mwGgRJGm53JBvHTxU0XaeBY4wQmYnhZjm90ne21lLjs9FEHUWlw2aJ+cQPVZGCz72nPqtOoE6C11t+7I2PkoLtGpSoOFIaXu5kjmbAAK/TpUmv1MpjUZA6GbmAbDzQW6treXbHwRHl2UODZqvcJg6RvA+0fdbkg3DR1tGtgn4j1CzsXk5P14ZvJF2xFv839FLRzOixwA1eLjPxUjM1ZUfoEOAkknaygr6qVK9Nsn7RkuFosTspaTm1qemq0nxO/mDuCpK+HpvdZ0GIERA80+jgrgkzG0SIjmEAZnHDddtXTSY6ow3a4DaeTjsCEtXgnENbq7jzzY1xn0kAE/gjHFZo2nY3PQHl1ulw+ZU6lgZHmrQGYjhKo1hdVcGgECxDjewMSLTb7li59kb8OWyQ5rxLXDwiQ4ciJC6W/LSQ5jjqY5pA1AHSeXiYO3lyQi/JqpD6VZlZzhGh1NuphPJxdpvHodwgGcvEuC6C7M9DGUhE6QT+CBa2BfRIDwWnlYgHymFay+oddzdUHLSHMnmq1XDg8kuFaYVhojdZGd9EKVbPZtSoKeIBNkuEwU3cIHLz8k+jRvJBV6g+0oM3E5eR7N/moDhnDdp+K3jUS7hBgsF1qUHyAq+KwsGRYKxg6dpIQWXtssfHYcudK2gmkIKmDYGNkrAzzMTqjVbw5LaxlYDunc7eqF8ywAI1OqNZewNyfGyuCm7FHeSVXrYguFgQNtXj0lb2WcM62jtHOZMEMAGqOpn2Z8RZEtNjWtawMlhEAQC2AI8tuqtHOKVJxcAwFxOwAJK1WcPYqQDTPnLY9SCjahhW02nSwMAmzR1uUtKrPIjY35gqUCuQ0A19Qvb3mEN0uGxMkmOth71vMpUqwIdTBJ3IbBHjqGxVzF4XW3eD1ifgqtFwYyA4N3kkGHctSgz/7u9mXdjU77hHeMFoJBNwOdlnZxhsQC2mZe2Jbp1Gbd7e8ifiFsf2S/UX9rJIBEMPrYHpsq2Y53Vox+rho5u+tcXkWG494VA4ME97g0NJceWxsPHyRJh+EaTSNT3OjcWAPhIuPertbMNeHbVgEi4JE6ZsSDy3IQ/jszcQ0TAkkxzJ6+lgg26GQUKTw+8g2Bc0iethurGLrOD2Btw4kOBiwI3n3oIqZs4d0E/dKloZvWdUa492P99uqQbVWnSD3tqlzDbS4XBHhyUTs5phnZsbpH2vrOA6nxUIwb8TDrQDe4DiBuGz7pO3oVBmGaYVgcDTpk0406S4anSAWufu5oHviUGzgsazw/PVaNTM6YEHvTFhusHKn0sTqa1opGxBaHE73BBPeMJ2M4artEtc17rHSJBidwXQPRBaOWMdVL6he1tyGONz5OGw9Z9N72EzBjXdnSp92Jlt/U89zusF2TYgjdpJAlusahN4MwOXIlZ2Dzl+Hc6CAdnNI5gm3Uc0gKqnEOgv1tIjYbH1BTKPFtMkg7AWJ3J8kK51xGaoEsGofWG5F4HldYbMW4mCAZQdGq8T0CxpcGvO8EA6b+O3JPq5HRxJFZpLHH6zYhx6uBFz4rmtCqdULonDWJZSohpMkmbGYQVcLiqtJ2ms0gi34QRYq27GNdzWvmWFZVa0PJAmRBi5BjksLH8OvYNTHami5EAECN5m6C19Mb1Xlhz+97wlSA1LZCaRCSm+yjfUlQITdTtVO5crjbIGVmyE1jk+o/koZQTtddR4qtDSlpjqmV6c26oMrC0u0cXPBdBEdPXwT8dkYfUY8QNBkMgAEzMuk7eXNPdLHWu0Az+8RDQOpmLJ1L9Sx1Sq8F3Pw/wAkzcoMPibM3UQNDh2rp1OME7CO6bAT8gqGWcZvaNLv1km5mD6QrOPdQxDjVexwgFuoey4gc5tYRt4IU+jMZIa6/j8lqAyweeuLg6TE2Fz6FEGDzPWCXDTH1p68ggTh7DOqf9UMBdpaA0vcXW2bIgeJKMmUhTp/r6kxJktDGHSbDTuXRvHipo9m2fdiBDmwTGt23kALk36dU/FEvYyo0F0kWa0uBB+tETHUfFAefY9mKqMZS00wDEl1u8buLpvAHw5ogyrDuw5a7tDXolt3nU3QWgQHd6ADsJ920wauLxT2vi7ekCB4GVXxGZmlTJe4Pnem7Yh3NzvL7lU/4h4fUQ5pDmzAlukkAkiXQNxZAuZca161RxcWua6IZp7oHTr8UHR8NixVw7zSiC0g0riHGRDTaRYke5DNR7ouDbnG3RZWUZi6nVa9tqbi0uph1pHK94Bn3orwOc1a2I7OzqZAD2j2QDaw6QqB19GTaSSbDrO1uq3sioCk3VVpl73XY1wNgDYx4meuw6rapU6NIiKTQ5ggPIBdYQSdpceviVRdmwdUB59fWfx9ydFTO81bTY7XVaKjhoLZ77RBJBAHd6IFa9p2MienP7wq2aVma3Q4uGp2l3UdVm08UW7H4KAqwWdVKDgRZ3OInSZHM9ER5XxHXZTNTS99MQSYLgAZNzyXMKOKc1wcDcEETe4MiQd/VEuT8U134imX1HOAc0aBZsEiWhjYAB6BWjoLctZUeX0qrg4ESx1x3xcAzbeJI33Qtxvg3UcRqJtVGsXm9g8e8z/3BFmEzKm14Y4kD6rzTNOo2SAzU7ZzSCG6juRdLxJlbcThmt/6jZ7LU4Nl+z2EkXIDd7bC6g5myoSrbHQbrLrNLHkTcWN/kpHYsRuqLZq76VscPVn1KnZiQfDr5oWw1a5RnwHm7W1YfA1WaY5kiEBlnOIqUaYIGtsAF0GWkD2jyj3bqzlOZiowXE8wsji/MTRouZv2pIHg0CXRHjA9UK4DM9LhdIOndgz7Lf4QvIS/vB4ryQET3QlZTnZTVaVrASs8Zjy26woLzaBC858qGhiBO6sF4OyBuhKxicFWzNv6t2+0mDBsgV+MAdG6slkoJw2Mdq7hI9Ynz8kRZZiHloB6qwexIfTPav0hrWO7o2a+RDr7kifJA3F2aHTSAJhwNQme73zaPIAD3ox4paX4d4b9UGSTAgCT52PwK47n2ZOe/wBrUwANbcwANgJvCg0BnTtMajAmBNhNzC2OFMFSqCpVry5rSA1jSQSTBLiRyAgep2i4H20op4bzBvYadRDm1HuImJDms0nx9lw8LetBsM0wmBJa0vAqw48zEQBqO4Bmw+1vZDPF+ddu9j2l3Z3aATsbX8yPksviqv2rmmT3G7fViSRp8b3WO/GEtA5D8n7lBNUxPfAFg387q5mvFFSq0UmuDaTQBpaA1rjzc7m4zzPgsJ9cX9ygL0Fiq86jefWU11Y9VGkQbOU41sObU37mh0mx1gPBA5FpJ82jxR9w1jm0Xk0y1zCDJB3jcg7i4XKm1OqOuFKmGdoDnPbUNN1u6ae7hGmJmGk79OqoNMYwhzgTO0eLSJ9+yFuJM6pUqTmMc7tXDS4gQGg+00GbyN/LxKIMXihO5IFgSbkDaUE8ZZeHntZiBfa99z4+KAUqVi6VHKY4wYSSoHalLhsQWPa5pILSCD0IMg+9Vy5ODkB5wzxiWUjTdqL9TTTdYhgJ74gizTAsIRRxTiXUqTnMcYfVBY5rpDQaZ17ezOpwg8vJchpVS1wg+qOM/wA4LMFSYWgPrjU8G57vZOp1GGIuNQm+7vQBzHuEiFTOyYa87qXXqaANx8uiBG4gom4JLhXY5xhgMkkTAAJkWQtRpzHSV0rJaX0PDNqVGh/aA6ACInmfAK4DbFYBlegaZAcxzZYeYJEtcCec3nxXLquBqUn6HtLXCJB8diOoXSMqzQ1aVNxGkkmAeYEXhD/HFX/5NISP2e0iRLnTPTkmAev1Sqb6P4/FKtA1p5411I6jBhD7ceZWVSerlGnKkGiMWeq1cHjnEttfbz6LGo4da+DpkbKaNTF1XNbIhB+Mzes92k35Q35IsZSkGQsfOKbaZB5nnCYKWFpsYCXCHDktfG49lCmHvN3CBHUibzsgbO81Lajh1G3WQhPF5s54AJPd5SfkmgmzjjGoarw1/deGh1hsJsCdgQRsg/MsA5hDvqvGpt+R2TKztVwb8/GAnYrGuqmaji42vtYCAABYCBsoM8uVnCVocIULmCVNsLINHE4suZpJlZwqQpGgRE3MW/qqlVyBtV97KLtEhckQTiol1WVcFONRBJqWpw5jOzxDHRJBgC9y6W3jzWMXLf4Ww4FVrzuCNJ3g9Y+KArx2ZkPib3BG1xv5BZGb5qx7YBn5LazuuCNwOu0nzPNAWZvIeYiPDZXRTr2cmF6a4ylaFA4uSsco6gjZI18FBdZT1GOhP3Iu4kotq4fCtokk0qWhwLjDYJcYJ9okmfCAL8gqlX0q87Mjp/ruf90FQV1ZFQhsjcmB9/zVNxJMndxVii0mAOSDe4Vyg1qgpgSXe5sXlx6LoJyB9GmO3c14HdptbJDROo3MRss7gbL+yZUe6GnSCDvN9oBvuPf4oio5p27ma22a8uv0JsI8AqL+XYd1Xs3kBrGthoi8DY+X9Vl8e5W9/ZPp0y4tlrnNBLoMaQQNxM+/xW//AGiJiRvAANoUuHxZc6ALdVBzXTV+y/8Ahd+CVG398qf/ANdX+EfivK0BTGq5SqQoMO2VY7FaF3D17eS0KRfAcAY68l7h3BGS4tGna4v6SiM0x0WdGXgMRqdE+abneWGq0Q4Wnf8AFWM3GijUewQ4CZHUXBKEcv8A0htfNOqGtJ1d/VpDRvN9/IfK4gzc2wTT7XeLQdvkTzFkFY7CB0ubbfyP9UQZhm4c46XTdYGNHNp9FdGUKkG6meIg+Cq1DdPbUkQeVlBI18n5Jpq3UL7FM1oLTXqGqZSOBTdzdA1LC8U6nRJQNhRlTvpEKAoFatrKMS1l3X6Azbx6LEarMiEG3jcY2pcOdvJBiPTosbEFRmomygaUkpxTYQNJXgvFKwXHmECgp7myAVv4HA0y06wCSIvyPUfnksjE0TTMdR80EMwruAIBBKztSexyAxw2akkSSIj4bIhwGYh1g6653SxZHNauEzONlaDnBY6Hk9JRXw9j9erwj4mFyrCY0zMol4Zzste4dRHxkfJOgy0f5af8LV5O/vB5fH8EigDMKYAWjSZKzMOwlbGAZqMALQ3sBWuAN+a04WF2goXN3H4KXC5vqknksjW0kLmnHHDrBVc9rYLr2Fj6cijrGZqG05lCuaY41nidoiPmrmDmOIBY4j0UDq0rT4loFldwjxHiDssQ1VBI9sqDnZKaijdUKB73lRkr2pK0oJaYUjqKha9StrIJaeFAumud0T6WJhrrTMCel5+6PUpocgc4yLrNdutUX2WW8XPmfmgQKReotkx+dirTsOAAgqleU3ZhIWBBFC8pYCQ84vbkggcEtL2m+Y+adWYRuIufu/FMZuPMICChVhOr4RtVzS4kR05jos+nXUoxUIEx+Ud6aYkdPnCzCIMdFq/TSFDVa15k80FNjlYp1lI3BA7GPBPpZa4uHTrdBPhMW7ZoJRjwlg2uqTVDh9kQRJ9AncO5SKbQ6rTIaTLXPETEbQug5JjGvEAaQNgFRY/smn9ge8ry0JXlByvDZ41g0xPoohxIadQOb7vxQxicTBElVX4olWgwzPic1XTt4JuGz4tFjMoRbWKtU66UFVXOdcX2Cbh6upwKxaBla2BsVcDOJsp10u0cZLR4XkoFr4MRLZ8l1HFsNSi9ki45oMx+Tmk3vEeF7+5TQKlhHJIVfq01XfTUFeEikITCECgpwKjSoJXO6KZmyrsVmjcoJ8DhXOdZUsUzS94O4c4H0cQjThfJe2Pds4Qb7EA32vbdCuf0tOKrt+zWqj3VHIGZZgTUkgSA4AkxAllQwf4T7l07JuBKFSgwuDtUNIJMAE72FiEJcC0mvZUa9oLe0YdRLYB7HEQNJueZkbafFdbwGHa2m0N20tj+EbeCATzH9HDJH6yWCSW6YJnxHVDfEHBwZUDaQJn5nlK6tXbLY6rPr4ANFm6ja5333lByzIuFDVxQpVAWi8nyEwJ3KOP+G2GpNe8anHQSA7lbw38kQUMnBLHGSW6viInrP4rYrU/1Z/dPKeXTmg4JxhR7wqCwc940ljmukU6Ti46gDB1DlyPoOtFwi7j6n3mkOOjXGlzHNOrsKJLu8ASCIER9X3C2GH6xk/aZ7i4IJgwp2pb2c5QGElogCTbwuVhvpIGudZNEpwplP7KBPJBZwFAlwnZbYrtZFmkjmb/koeONI9mwT2PJuT70Bac9e+NTiYsPDmjfhTCvcGvB7vRcvy/DucRddd4RbFARJEx7t/mqCK68ma15QfNtSoSbqRz7KqXXTw/qgc2qreHdKqBitURZBqYV/NalDErCovsrLa8KgibXkEdQs/NMEdEgz4fJV6eNVyliJF1QG4phDjO6rkotxWFBJsDPKAh7F4S5gQsjNeFESp30yoi1BGlT+yT20RKCNgWxkmB7R8Kvh6ARJw3hmFxBEE+yeVvJAU8JYUB4vtNgPALm3Fn+OxX+vW/8jl2PhHKyxtRztybHwvsuPcYsjH4of/vW/ncro1/0ftB1hzQWdpTJLtMAijiNI0m5JkmY+quwYZncbG2lsdIgRC5P+jSkHl7XMDmGrSku0kA9liIGk7zJvy0rsGGojs2gbaWxHSBEKCPSn02SR+bp/YqWjTQOpshLV2KcVA+tBQcl/SiyW03Ns3VTBBpua7UaJMy6JGloERuN+SAMP+0Z+83+YLo36VK2ujTc0jRrpWLHNdqNGodUui2m0ad+fJc4ojvt/eb8wg6DUcHhYuYYMNGqLStn6Npdtz+9LiMCHtg7E/mFoCenpcJ7wNJEwVp1eHyDNM258/8AdPwvCVSq4SQZ8x90KQYNHAueYYC5bOB4LxVS4pkjwj8V0rIOCWsZ3oHLa8WvPWJRVQwzWANaIAEBQBvDPAQw41VTrcY7o2HmeaJo0iG90dArbzKj7G6CvHivK32aVB87Y3Aupvg9Afeow2YEX69dvwRNxR7f8H8oWHQ9tXRcyvJHVZAEELUqcK1Gja/TwWrw7+1HmPkinEe0Eg53iMje0TCpGm4bhH2deyEPY7c/nkrAPkkKzQxZFkuK3Cqt3WRt0asjx5KrjSXSeZ5xvCfg+STF/eteAaxVK5VQsK08Xz8yqI/PxWREWnqlphefunUdwg38my0vbKN8m4cDqIvcGYPKVj8O/wCGf6feizhX2Vob+XsLWAHlb3Lg3Gf/ADDF/wCvV/nK+gG818/caf8AMMV/r1f5ysje/Rg/vVAWtLDUpanOcLHssTpGki83vIiOcrsWFI0NjbS3bbYbLiXA37Kt/q4b+TFLtGWfsaX7jP5QgtgJ+y81I5AypVsszEV5JVyvss0+0g5x+kDFdphmkEw1+GEOY5pk4esZlwBjltF/BAeGP6xn7zP5gjz9IH+Hb+/hf/WrIDoe2395vzCDtWZZQNToHXbZY3ZmQOnKN0cYn23evzKEKv7QrWCejl4lFGS4FoFwD6LDwyJsq9kKaNANTOzT15QR9ldeexSJHII9KRPXk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60" name="Picture 12" descr="http://www.geography.hunter.cuny.edu/~tbw/wc.notes/13.air.pollution/smoke.stack.pollu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9898" y="1295400"/>
            <a:ext cx="4604102" cy="311626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172200" y="4495800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Picture from .</a:t>
            </a:r>
            <a:r>
              <a:rPr lang="en-GB" sz="1200" i="1" dirty="0" err="1" smtClean="0"/>
              <a:t>geography.hunter.cuny.edu</a:t>
            </a:r>
            <a:endParaRPr lang="en-GB" sz="12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143000" y="38100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Pollution in Mexico started in the 1990’s. they shut down many factories to try and stop the pollution but realized they were too late.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95800" y="5029200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made the public transport places like subways and busses better and more convenient so that there are not as many cars driving at `once.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1000" y="5257800"/>
            <a:ext cx="373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Cars with a certain number plate </a:t>
            </a:r>
            <a:r>
              <a:rPr lang="en-US" dirty="0" err="1" smtClean="0"/>
              <a:t>wern’t</a:t>
            </a:r>
            <a:r>
              <a:rPr lang="en-US" dirty="0" smtClean="0"/>
              <a:t> aloud to drive on certain days. For example with a number 2 on the end would mean they wouldn't be aloud to drive on a Tuesday.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Communities in Mexico City.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http://whitmer.wikis.birmingham.k12.mi.us/file/view/mexico-city-from-plane.jpg/62002428/mexico-city-from-pla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2476500" cy="17632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895600"/>
            <a:ext cx="419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Image from whitmer.wikis.birmingham.k12.mi.us </a:t>
            </a:r>
            <a:endParaRPr lang="en-GB" sz="1200" i="1" dirty="0"/>
          </a:p>
        </p:txBody>
      </p:sp>
      <p:pic>
        <p:nvPicPr>
          <p:cNvPr id="1028" name="Picture 4" descr="http://cdn.wn.com/pd/28/5f/e250982664f09d5fd68cc9db82b9_gran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447800"/>
            <a:ext cx="2895600" cy="21717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96000" y="3733800"/>
            <a:ext cx="396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Image from cdn.wn.com </a:t>
            </a:r>
            <a:endParaRPr lang="en-GB" sz="1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27660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 are many homes that are illegal if you stay in an illegal home without being asked to move then that land is now yours.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4953000"/>
            <a:ext cx="350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Houses are made from anything they can find like strings and paper and cardboard. They don’t put there money into the housing until the land is yours.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48006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houses are on step slopes because they are the few spaces left. This is bad because when it rains a lot it can wash away the house.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352800" y="2057400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Steal electricity</a:t>
            </a:r>
            <a:r>
              <a:rPr lang="en-GB" dirty="0" smtClean="0"/>
              <a:t>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watching (: :)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 rot="3458243">
            <a:off x="5711591" y="2526147"/>
            <a:ext cx="39633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you.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http://t3.gstatic.com/images?q=tbn:ANd9GcQfe3_jOkd22s9WKL3pxy405CNZhhH2jKbi5jxKpfqJbUPOXav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05000"/>
            <a:ext cx="5005020" cy="28289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371600" y="46482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Image from </a:t>
            </a:r>
            <a:r>
              <a:rPr lang="en-GB" i="1" dirty="0" smtClean="0"/>
              <a:t>theage.com.au</a:t>
            </a:r>
            <a:endParaRPr lang="en-GB" i="1" dirty="0"/>
          </a:p>
        </p:txBody>
      </p:sp>
      <p:pic>
        <p:nvPicPr>
          <p:cNvPr id="1027" name="Picture 3" descr="C:\Users\Kate xx\Pictures\other\random\thank yo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800600"/>
            <a:ext cx="2543175" cy="2543175"/>
          </a:xfrm>
          <a:prstGeom prst="rect">
            <a:avLst/>
          </a:prstGeom>
          <a:noFill/>
        </p:spPr>
      </p:pic>
      <p:pic>
        <p:nvPicPr>
          <p:cNvPr id="1028" name="Picture 4" descr="C:\Users\Kate xx\Pictures\other\random\thank yo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" y="4953000"/>
            <a:ext cx="2543175" cy="2543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2971800" cy="9144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China/ </a:t>
            </a:r>
            <a:r>
              <a:rPr lang="fr-FR" dirty="0" err="1" smtClean="0"/>
              <a:t>electricity</a:t>
            </a:r>
            <a:r>
              <a:rPr lang="fr-FR" dirty="0" smtClean="0"/>
              <a:t>. 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0275133">
            <a:off x="62537" y="1249692"/>
            <a:ext cx="5715000" cy="1447800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Electricity and power </a:t>
            </a:r>
            <a:r>
              <a:rPr lang="en-GB" b="1" dirty="0" smtClean="0"/>
              <a:t>supplies. </a:t>
            </a:r>
            <a:r>
              <a:rPr lang="en-GB" dirty="0" smtClean="0"/>
              <a:t>people </a:t>
            </a:r>
            <a:r>
              <a:rPr lang="en-GB" dirty="0"/>
              <a:t>in shanty </a:t>
            </a:r>
            <a:r>
              <a:rPr lang="en-GB" dirty="0" smtClean="0"/>
              <a:t>towns use existing power. </a:t>
            </a:r>
            <a:endParaRPr lang="en-US" dirty="0"/>
          </a:p>
          <a:p>
            <a:endParaRPr lang="fr-FR" dirty="0"/>
          </a:p>
        </p:txBody>
      </p:sp>
      <p:pic>
        <p:nvPicPr>
          <p:cNvPr id="1026" name="Picture 2" descr="http://cache3.asset-cache.net/xc/79886135.jpg?v=1&amp;c=IWSAsset&amp;k=2&amp;d=77BFBA49EF8789215ABF3343C02EA54826875D93F44E86FA852434BAE03CAE2BE59465372EA3D69DE30A760B0D8112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505200"/>
            <a:ext cx="4381499" cy="2921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43400" y="6553200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en-GB" sz="1400" i="1" dirty="0" smtClean="0"/>
              <a:t>from</a:t>
            </a:r>
            <a:r>
              <a:rPr lang="fr-FR" sz="1400" i="1" dirty="0" smtClean="0"/>
              <a:t> Life.com</a:t>
            </a:r>
            <a:endParaRPr lang="fr-FR" sz="1400" i="1" dirty="0"/>
          </a:p>
        </p:txBody>
      </p:sp>
      <p:pic>
        <p:nvPicPr>
          <p:cNvPr id="1028" name="Picture 4" descr="http://t1.gstatic.com/images?q=tbn:ANd9GcTonk612sZtKPDu_9R5axyuGJrx12uU8M0SCn_43tx59SnIr9km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86200"/>
            <a:ext cx="3682197" cy="24193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6488668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/>
              <a:t>Picture </a:t>
            </a:r>
            <a:r>
              <a:rPr lang="fr-FR" sz="1600" i="1" dirty="0" err="1" smtClean="0"/>
              <a:t>from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Cornisimiages</a:t>
            </a:r>
            <a:r>
              <a:rPr lang="fr-FR" sz="1600" i="1" dirty="0" smtClean="0"/>
              <a:t>.</a:t>
            </a:r>
            <a:endParaRPr lang="fr-FR" sz="1600" i="1" dirty="0"/>
          </a:p>
        </p:txBody>
      </p:sp>
      <p:sp>
        <p:nvSpPr>
          <p:cNvPr id="8" name="TextBox 7"/>
          <p:cNvSpPr txBox="1"/>
          <p:nvPr/>
        </p:nvSpPr>
        <p:spPr>
          <a:xfrm rot="2461470">
            <a:off x="7370409" y="2189407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Others cook with wood, oil or coal.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3657600" y="20574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air pollution.</a:t>
            </a:r>
            <a:endParaRPr lang="fr-FR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5562600" y="533400"/>
            <a:ext cx="1905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For example in Beijing (China) where millions of the poor people cook with coal.</a:t>
            </a: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228600"/>
            <a:ext cx="2895600" cy="5635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Thailand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5181600" cy="1295400"/>
          </a:xfrm>
        </p:spPr>
        <p:txBody>
          <a:bodyPr>
            <a:normAutofit/>
          </a:bodyPr>
          <a:lstStyle/>
          <a:p>
            <a:r>
              <a:rPr lang="en-GB" b="1" dirty="0"/>
              <a:t>Traffic </a:t>
            </a:r>
            <a:r>
              <a:rPr lang="en-GB" dirty="0"/>
              <a:t>is a major problem in all large cities</a:t>
            </a:r>
            <a:r>
              <a:rPr lang="en-GB" dirty="0" smtClean="0"/>
              <a:t>. 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6553200" y="762000"/>
            <a:ext cx="1905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Bangkok (Thailand) has huge congestion problems, 1000 deaths a year from accidents</a:t>
            </a:r>
            <a:endParaRPr lang="fr-FR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505200" y="5181600"/>
            <a:ext cx="434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</a:t>
            </a:r>
            <a:r>
              <a:rPr lang="en-GB" sz="2400" dirty="0" smtClean="0"/>
              <a:t>n average speed of less than 10 mph- and it has had a 24- hour traffic jam!</a:t>
            </a:r>
            <a:endParaRPr lang="fr-FR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9530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A</a:t>
            </a:r>
            <a:r>
              <a:rPr lang="en-GB" sz="3600" dirty="0" smtClean="0"/>
              <a:t>ir pollution</a:t>
            </a:r>
            <a:endParaRPr lang="fr-FR" sz="3600" dirty="0"/>
          </a:p>
        </p:txBody>
      </p:sp>
      <p:pic>
        <p:nvPicPr>
          <p:cNvPr id="15362" name="Picture 2" descr="http://t2.gstatic.com/images?q=tbn:ANd9GcTSqUwR7POjArPV4Ou3aGIPZZuZtVAVKBg6fbp2V8geohctVFLLFA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2438400" cy="30057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97" y="4251651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</a:t>
            </a:r>
            <a:r>
              <a:rPr lang="fr-FR" sz="1400" i="1" dirty="0" err="1" smtClean="0"/>
              <a:t>treehugger</a:t>
            </a:r>
            <a:r>
              <a:rPr lang="fr-FR" sz="1400" i="1" dirty="0" smtClean="0"/>
              <a:t>. </a:t>
            </a:r>
            <a:endParaRPr lang="fr-FR" sz="1400" i="1" dirty="0"/>
          </a:p>
        </p:txBody>
      </p:sp>
      <p:pic>
        <p:nvPicPr>
          <p:cNvPr id="15364" name="Picture 4" descr="http://2.bp.blogspot.com/_HyyDHyAwI6k/TKJ4lusX2GI/AAAAAAAAKaI/gI4CcK7N1pw/s1600/china+traffic+jam+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524000"/>
            <a:ext cx="3599667" cy="25146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48000" y="41910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</a:t>
            </a:r>
            <a:r>
              <a:rPr lang="fr-FR" sz="1400" i="1" dirty="0" err="1" smtClean="0"/>
              <a:t>blogspot</a:t>
            </a:r>
            <a:r>
              <a:rPr lang="fr-FR" sz="1400" i="1" dirty="0" smtClean="0"/>
              <a:t>. </a:t>
            </a:r>
            <a:endParaRPr lang="fr-FR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0.gstatic.com/images?q=tbn:ANd9GcSZNSgkivWihSgq_lUfuOnGp8BXAB_eIdCfvn6VyJtOOGId6X73t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05000"/>
            <a:ext cx="3600450" cy="289476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Shelter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495800" cy="121920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Everyone needs a </a:t>
            </a:r>
            <a:r>
              <a:rPr lang="en-GB" b="1" dirty="0"/>
              <a:t>shelter</a:t>
            </a:r>
            <a:r>
              <a:rPr lang="en-GB" dirty="0"/>
              <a:t>. Millions of people around the world are living in poor quality housing or homemade </a:t>
            </a:r>
            <a:r>
              <a:rPr lang="en-GB" dirty="0" smtClean="0"/>
              <a:t>shelters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563880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millions of people suffer from damp conditions, disease, unclean water and a lack of sewage systems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5181600"/>
            <a:ext cx="121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Ill health</a:t>
            </a:r>
            <a:endParaRPr lang="fr-FR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4876800"/>
            <a:ext cx="281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tents4peace.com</a:t>
            </a:r>
            <a:endParaRPr lang="fr-FR" sz="1400" i="1" dirty="0"/>
          </a:p>
        </p:txBody>
      </p:sp>
      <p:pic>
        <p:nvPicPr>
          <p:cNvPr id="17412" name="Picture 4" descr="http://t1.gstatic.com/images?q=tbn:ANd9GcQWfxyUCXimTztLvut_aTgKNZ0DqMTc2qC9g7DTRzKrLQibgxjWD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895600"/>
            <a:ext cx="2667000" cy="17145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371600" y="45720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</a:t>
            </a:r>
            <a:r>
              <a:rPr lang="en-US" sz="1400" i="1" dirty="0"/>
              <a:t>vedainformatics.com</a:t>
            </a:r>
            <a:endParaRPr lang="fr-FR" sz="1400" i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438400" y="5867400"/>
            <a:ext cx="685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Poverty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181600" cy="1905000"/>
          </a:xfrm>
        </p:spPr>
        <p:txBody>
          <a:bodyPr>
            <a:normAutofit/>
          </a:bodyPr>
          <a:lstStyle/>
          <a:p>
            <a:r>
              <a:rPr lang="en-GB" b="1" dirty="0"/>
              <a:t>Poverty </a:t>
            </a:r>
            <a:r>
              <a:rPr lang="en-GB" dirty="0"/>
              <a:t>is the biggest problem of all, and the biggest killer. </a:t>
            </a:r>
            <a:endParaRPr lang="en-US" dirty="0"/>
          </a:p>
          <a:p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5791200" y="5105400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Money can buy food, clean water and medicine, which will enable people to survive even in poor quality living conditions.</a:t>
            </a:r>
            <a:endParaRPr lang="fr-FR" dirty="0"/>
          </a:p>
        </p:txBody>
      </p:sp>
      <p:pic>
        <p:nvPicPr>
          <p:cNvPr id="16386" name="Picture 2" descr="http://cdn.lightgalleries.net/4bd5ebf215047/images/sudan01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066800"/>
            <a:ext cx="3846601" cy="2590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10200" y="3733800"/>
            <a:ext cx="358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lightgalleries.net</a:t>
            </a:r>
            <a:endParaRPr lang="fr-FR" sz="1400" i="1" dirty="0"/>
          </a:p>
        </p:txBody>
      </p:sp>
      <p:pic>
        <p:nvPicPr>
          <p:cNvPr id="16388" name="Picture 4" descr="http://mariosingh.com/wp-content/uploads/2009/12/poverty_children_pictures-640x42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124200"/>
            <a:ext cx="4188311" cy="27813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" y="6096000"/>
            <a:ext cx="441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mariosign.com</a:t>
            </a:r>
            <a:endParaRPr lang="fr-FR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://t1.gstatic.com/images?q=tbn:ANd9GcRQWef_swnsHoPzV67xa0MOtXYYNyRpDUMW0KYTLOcLw253qSsW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971800"/>
            <a:ext cx="2571750" cy="17811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Pollution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7315200" cy="1066799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Pollution </a:t>
            </a:r>
            <a:r>
              <a:rPr lang="en-GB" dirty="0"/>
              <a:t>comes from vehicles, industrial processes, cooking and heating. 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22860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rapid increase in the number of vehicles in Mexico City is putting children at risk.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61722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Pollution is everywhere- in the air, in the water, and on the land.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7543800" y="3429000"/>
            <a:ext cx="129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Half the people in Calcutta (India) have some sort of respiratory problem.</a:t>
            </a:r>
            <a:endParaRPr lang="fr-FR" dirty="0"/>
          </a:p>
        </p:txBody>
      </p:sp>
      <p:sp>
        <p:nvSpPr>
          <p:cNvPr id="20482" name="AutoShape 2" descr="http://coe.mse.ac.in/images/air%20pollution.bm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484" name="Picture 4" descr="http://coe.mse.ac.in/images/air%20pollution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505200"/>
            <a:ext cx="2290033" cy="19812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800600" y="55626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coe.mse.ac.in</a:t>
            </a:r>
            <a:endParaRPr lang="fr-FR" sz="1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4953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blogspot.com </a:t>
            </a:r>
            <a:endParaRPr lang="fr-FR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Sewerage</a:t>
            </a:r>
            <a:r>
              <a:rPr lang="fr-FR" dirty="0" smtClean="0"/>
              <a:t> Systems.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4191000" cy="1828799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 smtClean="0"/>
              <a:t>Sewerage systems </a:t>
            </a:r>
            <a:r>
              <a:rPr lang="en-GB" dirty="0" smtClean="0"/>
              <a:t>are needed to deal with human waste, but many of these systems fail to keep up with the rapidly expanding cities. </a:t>
            </a:r>
            <a:endParaRPr lang="en-US" dirty="0" smtClean="0"/>
          </a:p>
          <a:p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6705600" y="4343400"/>
            <a:ext cx="228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Where they do exist, as in Cairo (Egypt) or Bangkok (Thailand), they become overburdened as the population increases.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6629400" y="1524000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Development schemes struggle to keep up.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3505200" y="5562600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Many cities have only open sewers or pits.</a:t>
            </a:r>
            <a:endParaRPr lang="fr-FR" dirty="0"/>
          </a:p>
        </p:txBody>
      </p:sp>
      <p:pic>
        <p:nvPicPr>
          <p:cNvPr id="1026" name="Picture 2" descr="http://t3.gstatic.com/images?q=tbn:ANd9GcSMfBSzV20WSXik41I-zFEoGfjrjJ_EtCIyhPmuX4haiEbHKGub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200400"/>
            <a:ext cx="2562225" cy="17907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4800" y="4953000"/>
            <a:ext cx="281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v</a:t>
            </a:r>
            <a:r>
              <a:rPr lang="en-US" sz="1400" i="1" dirty="0" smtClean="0"/>
              <a:t>dh.state.va.us</a:t>
            </a:r>
            <a:endParaRPr lang="fr-FR" sz="1400" i="1" dirty="0"/>
          </a:p>
        </p:txBody>
      </p:sp>
      <p:pic>
        <p:nvPicPr>
          <p:cNvPr id="1028" name="Picture 4" descr="http://www.livingbywater.ca/images/Failed%20syst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667000"/>
            <a:ext cx="2381250" cy="15240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495800" y="4191000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livingbywater.com</a:t>
            </a:r>
            <a:endParaRPr lang="fr-FR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Drugs</a:t>
            </a:r>
            <a:r>
              <a:rPr lang="fr-FR" dirty="0" smtClean="0"/>
              <a:t>, Gangs and violence.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124200" cy="1142999"/>
          </a:xfrm>
        </p:spPr>
        <p:txBody>
          <a:bodyPr>
            <a:normAutofit fontScale="62500" lnSpcReduction="20000"/>
          </a:bodyPr>
          <a:lstStyle/>
          <a:p>
            <a:r>
              <a:rPr lang="en-GB" b="1" dirty="0" smtClean="0"/>
              <a:t>Drugs, gangs and violence </a:t>
            </a:r>
            <a:r>
              <a:rPr lang="en-GB" dirty="0" smtClean="0"/>
              <a:t>are part of everyday life in many shanty settlements. </a:t>
            </a:r>
            <a:endParaRPr lang="en-US" dirty="0" smtClean="0"/>
          </a:p>
          <a:p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6553200" y="22098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Often as in some towns in Brazil, the shanties are under the control of drug gangs.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4191000" y="3886200"/>
            <a:ext cx="1828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police may or may not have control of squatter settlements, and keeping control in these areas may lead to violence</a:t>
            </a:r>
            <a:endParaRPr lang="fr-FR" dirty="0"/>
          </a:p>
        </p:txBody>
      </p:sp>
      <p:pic>
        <p:nvPicPr>
          <p:cNvPr id="22530" name="Picture 2" descr="http://t0.gstatic.com/images?q=tbn:ANd9GcSc2ErwCoxUi9v_1L-X5fZPyZkGEiS29-HH65pXhL444jOKoug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124200"/>
            <a:ext cx="2857500" cy="1600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3400" y="48006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cbc.ca</a:t>
            </a:r>
            <a:endParaRPr lang="fr-FR" sz="1400" i="1" dirty="0"/>
          </a:p>
        </p:txBody>
      </p:sp>
      <p:pic>
        <p:nvPicPr>
          <p:cNvPr id="22532" name="Picture 4" descr="http://t0.gstatic.com/images?q=tbn:ANd9GcTV1iaRLM86Yrb-DBhdZr6w6n2Eg_sfV3Tg0PeePa5zVcV4E-BAy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219200"/>
            <a:ext cx="2466975" cy="184785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657600" y="32004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truthmove.org</a:t>
            </a:r>
            <a:endParaRPr lang="fr-FR" sz="1400" i="1" dirty="0"/>
          </a:p>
        </p:txBody>
      </p:sp>
      <p:pic>
        <p:nvPicPr>
          <p:cNvPr id="22534" name="Picture 6" descr="http://t2.gstatic.com/images?q=tbn:ANd9GcQcibMj4-5ba4wTddVskQB57NMSi4881TNJN1gF5kry_1oJbtN9Y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3657600"/>
            <a:ext cx="2581275" cy="177165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324600" y="5562600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Picture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therazor.org</a:t>
            </a:r>
            <a:endParaRPr lang="fr-FR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Education and Heath.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4267200" cy="1600199"/>
          </a:xfrm>
        </p:spPr>
        <p:txBody>
          <a:bodyPr>
            <a:normAutofit fontScale="85000" lnSpcReduction="10000"/>
          </a:bodyPr>
          <a:lstStyle/>
          <a:p>
            <a:r>
              <a:rPr lang="en-GB" b="1" dirty="0" smtClean="0"/>
              <a:t>Education and health provision </a:t>
            </a:r>
            <a:r>
              <a:rPr lang="en-GB" dirty="0" smtClean="0"/>
              <a:t>are two of the most important items for city planners to manage.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2895600"/>
            <a:ext cx="1828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Even when children get a primary school education, as most children do, 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4343400"/>
            <a:ext cx="2057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Sao Paulo (Brazil) those from the towns are more likely to drop out when they are still very young and not move into paid employment</a:t>
            </a:r>
            <a:endParaRPr lang="fr-FR" dirty="0"/>
          </a:p>
        </p:txBody>
      </p:sp>
      <p:sp>
        <p:nvSpPr>
          <p:cNvPr id="23554" name="AutoShape 2" descr="data:image/jpg;base64,/9j/4AAQSkZJRgABAQAAAQABAAD/2wCEAAkGBhMRERUSExQVFRUVFhQUGBUUGBUXGBcUFxUXFRQUFRUYHCYeFxkjGRQUHy8gJCcpLCwsFR4xNTAqNSYrLCkBCQoKDgwOGg8PGikkHCQqKSwpLCwpLCwpLCwpKSwpLCwsKSwsLCksLCkpLCwpLCwsLCkpKSwsKSwpLCwsLCkpKf/AABEIAMQBAgMBIgACEQEDEQH/xAAcAAABBQEBAQAAAAAAAAAAAAAFAAIDBAYBBwj/xABCEAABAwEFBQUECAUEAQUAAAABAAIRAwQFEiExBkFRYXETIoGRoQcyscEUI0JSYnLR8BUzgpLhU7LC8UMWJDRjc//EABoBAAIDAQEAAAAAAAAAAAAAAAACAQMEBQb/xAAvEQACAgIBAwEHAgcBAAAAAAAAAQIRAyExBBJBUQUTIjKBkfBhsRQzQlJxoeEj/9oADAMBAAIRAxEAPwDb2N8neMjr0Qy4CW2lwOWZ8iERp258k90N3QM/VPNWc5J6ZeoRJdyolOijthYXODHgThxT0yKyJK29Z3ce3CDiaRnJOmSyxuOrEx6pbjHVkq2UZSlNJXMSYkeupmJdxoAeuJuJdxIA6U0pF6aXoA4V0KLtwuG1jigCZJND13EgBFNK6XJmNBJ1cSxLhcgBFcXC9NlACKYQuVq4aC5xAA1JWbt21LiYpCB952p6Dd4oINC4Ixs37/mvOm3pVOfaO/fJF7p2mrUXTk7k4fMJe5Ael2h8ArIWHvMcD/qu+KK3btCy0Aj3Xx7pMzzad/xQi6/dd/8Aq5L5RKCtOxNjRJ1jardMZJPCYDL217GVCw5HUTzTagEKptVT+sJ6IVddte4mmTIgkTrkskldpFy1QZBHBdVMVncB6pLJ2lh7K0BOjko7LULiJjPgsvfV81mue1ryImIj9FveGa5ZlUk+DWFqhtDwGmSNDqV27H9rYmk5udSMnfigifNYKtUO9LHF3eRu6hVKir1qjhoFCa/e6KatbAWkdFpYpfZZDAThZEynbch0TvpqYgcLMnizKIWtL6WgB7rONYzS7AKJ1tCabUoApNoBznCc5VN9lw1AJlXrOzCS475KH2q2DtWmY5KiTdEo0XYCFB2BkncmC3DLPcmfTIVwFimyQm06MDNVqdsAlONuHFAFipSGuibAAzhQG2NiCo32ppEbkAPFIPdiDsly2DKBrooqVta0QITfp7ZQBm9pLWS4UZyZrzf/AI06yg1EK9bGBzyd5JJ6kymssJ3EKtyG7WzlJmcInZrCTH+Myq9Gxu0WkuyzwDiGX/SRyGUSlSoFsEHCQRBG48v3vRK5iS0zr2hPmnVGwREZaCBkFNd9KGk7i/5BPEWSDlMZLrmp9MZLpCsFMZtGz61w5BZ+5WfXO/K5aPaRv1x6BBLqZFd35XLHfxyL38qCYSUuFJYLLz1CxZOCyF9D61/UrYUT3x1WI2iqxXf1XoZ7OZDSNjsZUmyNH3S5vrPzWLvGlD3t4OcPVabYOvNKo3g4O8x/hZvammW2qoOJxeYlZcZawMyrhfpMoVfFuIqQ0ERqilko/bO5Q1aTXvJhWAVf42VZpWmo5uIDJNN2jgmixOGQJhBBypexbkmtvolStu7inC7RwUgQ/wAZK7RvcucGjepHXeOCgpWXC9p5qGAYFcRB03rKW6u59cvaMhkFob1owO7v1VWhYpCRRAotvB/ApxvB/NEBYOS79BTgCzbH8036U9F/oKX0JAAf6Q9Lt6iMfQkvoaAoCmrUTcdRGzY002NAGbNbvFT07RCoR33Bod3czkSAJieQU5qZSqJI0wDlgtIJR6ke6sXYbQZ+yOpW1sdLEwZieAMpOBuSOtaYy/foiVhpkUWE/acT65fBCqVlFV9UMIx0mF0OBguwkhgj7R08VJsvXr1Gu7QEMBaGBwIcHZ4m55kDJPB7K5rVmqYMl0hPY3JItWgoMbtGz649Ag92siq4/hcj20Tfrj0CEWAfWO/I5c9/zGaV8qLeJJNhcWOi49Rszu8F57tjItD+q9AspzC8/wBtrW1toeCc16HIc2PAb9mlqMOBMyPg7/KDe0sOFrBa4jFTb6Eg/JQ+zq8JrkA5ZjzH+EU9ozmsdSe7eHN8oKxJ1Oi1rVmPol0RiMIjYqUKky+KPEKzSv6lxHkrxQiIXYCo1L6pxMqjb9pA1vczJ0PBFgEbZelOlk52fAZlDn7Us3NP6rK1rQXEk58T/lSUjzjqoCzVWXaelJ7VlQtOQwFoIPEhwg9JCk+lsqHunTPSMuMLLGrlhHGc85ylWrDVwxyyDuE6B3EbpQAfq2ztHAaQr1MAINQvVgOYg7+qtjaBnPyQASSlDzf7OfkuG/Wc/JFgEJXCVQ/jjeB8k0303g5FhYQlcJQ3+MN4OU1kvHtXYQI5uyHRDaW2St6LfgpbNY6lUxTY5x/CCfM7lK2xOLmiciQCdzRvdluAXoNmpso02tp6Aa7yd5PMqt5VWiXFrk8ItlnLajmnIglp8DBB8Qr9kuPFTM6Rqr23V3mja3vHu1T2jeTjm4f3SfFDbFfdZogYSN4In0VW2tGiLQPoWJtNxLgSOI4cua2losJs7KRENFRrXZEuiZGEk78tyyj3GIGZdkAOJRq02p1WlSZJd2bnCOMYcMHhJKWTb5HSS4DlC1TSo0nAFr7RTlpE4sThjniMMhegX1s6BDqLQGtElgy3atH70WHuS6nOqWVjsz22IxuDWE/F3ovV6VWXnp802N0Z8r2YsDJcIWnvK4WEE08nAE4RoY4cCs5gWxOykxm0v889AhVi9935D8kX2pH1/wDSEFsJ+sf+Q/Jc6X8xmlfKi2kuArix0XnpViqYsJC862/swNrceQXoV1N7rVitu6X/ALk9AvQ5Tlw4QF2KHZ2kcyPjHzWw9o9jFSzscR7jx6ghYy6O7WaV6LtVS7Sxv/K13kQVz5ayGhfKeVNsbeATXsaNAOqsvEBC7Q855rQxEQ2l5MxmBry3eCo1XyUUs1QihU/Fk7huI/fNDalJRFktasjkRAknjoEqVLNT07OI5qDEWlNZDRba0gxlly47ifBTU6sZHpB3jn8FWD8ydx+QyVjsg9vPd13jxUkE931QXnpBnWRp80XFALLWRzhUETM5/OVrqRyUEjG0QkaQUwC4QggiNNNwKaFwhQBC2nJVqz04fTwjRwIxNBa6Dnk7J3SU2gzvCdCY80Wsd0Vy51Jzfqj3m1BngO5w0zCoyN3RqwpV3BW8b+HaONGzGnjBZDw0Mb3cJcCwmCTuy+Ku3faqobDyIywgajLOTvzSsNLs6ZxmXnIzETplyyVM1yKrWcwI5ceeipmTJ6or32WVKjqdZuKm4aj3mloyc3yWMtt0OpkhtI1BEh7cRbh1ktGbctxXoFWy4qzctzifIj5qpUsRYY3jQ8t2fmljNxETMZdlkwML3e+R3R90H5lW21g1gJyDfiTpzOat2KxNFVzHnNro8NyI1rrbibiHcxASAXGTOgGcwHeqsTvbLZaRpvZ3YHCmbVUBEgim07gdT1hayjW1O7IZb98fBBDejSxtGzgnDDe8CwZ8ZEnwCI3e8Exrnl8MZ6xkOEIT3SMr3thyyVPtHKd3+d5QjaC78P1rPdJ7w4Hj0KL0gu3k3FReD90+mfyWuOis8a2qM1z+UIHYv5j/AMh+IRvazKv/AEBB7D77z+A/ELJJf+jNS+VFoJJwXVhLrN9d1tDjA3LMbasm0eARax0vo1MveS7TM/JDNp2l9bENC0L0OTg5sdcmco0YdK9EPfsfGaRHkFi22QoraNpm0LHhBBqkOa1u8A/aI4arDlTclRcnSZkbU4MEHVZ23nLXyU9otZkzvQ1zySZV9FFtjqdsIpupj7Zb5g/9KKqMJiZ4wnXc2azB+MLZ3lZmAAlgz3gBVzn2s0Qj3Ix9neRmuV6c5o3/AAxjjIMhU7wsJp5jMZKFNNjvG0ilZrM5wjhmrBohoj9ymtxnlqoKrX4hP/ae7EekWrFZi4zv+K0dgdias5Srw4Z6ZLVXU+mRhDgXEmY4mT8B6KWinu2PFFd7FEW2Vd+iqBgZ2KaaSKGzJjrMgAPanYGz4DruWj2c2va1kVDmN0arGX5bJqYBo3X82/8ARWLooY3NbvcQ3zMKmfJox6R6PY6hc3tshjmBwbOU8yM/JDXvabQwRB7xEaaEZDdruRC2VGxphMbsunIrN2SrjtQfnDO4OGevyVLVit+TU0aX1hPQfNcvIS4RqrFQR3unok3vVGnhn5JSDCXtTNG2kHKQx3pBjxBWjYMbQQ4tne3DOn4gQg/tCp4a9F/Frmz0dP8AyUtxW3E3CeCdFy+KIWu7taZq1Gu7QBpyqQDO4sc1sTyI8QtDdILuMbzxP6LL3biJbQLgTq4u4SQ3Fx08YW5u6wwIBBMbvkNyEm2UMJWZ0AAfqp7UzFTcOLXfBMo0yMgAFR2rvF1nslR7RL4DWg8XED0BJ8FriipnlW2X85h4s+aFXeJ7T8nzCbf15VKjmmo0DKBChs9ctOWQcIKpnGpv88F8X8IRaMklwVea4ucXhGvZqjm51XuAgwTkrFqnFJMmAp7ushjNPvG7yXSF3G9bMCBta2im0udkB+8lj7ztQqOLpAM5T6BP2gtzn1BTB7oOXPiULqCDBIIKUVuzlcKnV1B8FP7pwnMHQ/LqoK4hSQhtCrgqNdwcD5Fb6qBWpwDIIy+S8+dqid1Xw6mcJPd3Tu/wqMsHLaNODIoumGGWGox2Th5a9f1U1qqECHU3O093NTXbetIOl/UmZ9P0TrbtdRFUlgcWwMo38lR2yfg190V5KopNYx1VzMDGiZdMuO5rWwJKzdpthc8uOpiOQjcr1/Xu60kZYWDRvzPNB6573KAtUI0tmLJPudLgnY6SANT6BFrA7A5pGoPjPFDbubnjKvWdsunRWGdm5st6U3kNmHEDXIHoVf7FYqu1pGbuh4cVpNmry7UOZOLABB37xB8kjVDRlegj2Kjr0iGk8AT5BFLDaW96GFxbnhA7xH4Z1OWnNW7Da6FeezcCRq05OaeDmnMJLLaPEqdSSSdZz6ovd9v7IteMy0h0cYMx6L0e/NiaFoEluF/32QHeO53ivPb62VrWWCXMc1zsDXAxmQYLwcm6HedErVlsZaNNS2hFraTTY5sQHAxEkaA712lSwNHLPx1KkuWwsp0msY5ro1c0gy46nL9xC7edNwpuw65fHNHakmV3ZqLJU7SkDyXaDC10rFXLtFUoHC9uJvLULT09oqDwCH4TzkeqztDAr2j0sVBlQCMNQDwc0j4gLKXTbS0grVbT2qnVs1RoqBxIkAGc2kOG/ksDZaqZbRdjfg9LuO3U+0DnQJEEkxBHE8F6DYWteA5jgRxBDh55rwqwXjhMHRELothpPeWEsgy0tJaYOcSOqleosoWz3MvI/f7hZXbsl1JjJ1cXH+kQP9yEbN+0sOPZ2uBnDaw0I3doBoeYy5BGdpmS1jhpLs+RAI+CvjJPgztUeZ33dgOGTn8lUbYMLSRuE7z8Vpr0s8uCqV7LFOp+Qoa2SmZ8VR+wkqYqn74XFj7DRZ6RT7gElQ220d0xrBjyQ+9bUWvE5DCI6yZVO22rHQfnm1rp6QYK2TbbM8eDGY2vEEkGNQoTYhvDjzGSrsY2Za6OR0840V5lR5+03zV6M70VRSAykxwIVKuzvxu1R17ZEYgOesIHebQHgicxrv1IlTRMXZwsT2MVMVHHenNqOCUeglTA3KK1DvqD6bCjda3TiGvmpFSLdd4bIOoMGNOeaHVKsmU1xO9chA1FqlXO5XqFd3HzyTLvs1Nwj7XX4K3ZLKJ1kfdcAgRtDqlPKXSRyyC0fs7qS6v3YgMA4wCZ+IQB9ADNpczpmPEFG9hLSG2moyIxUy7kSC2YSz4Jx8m8ZUE5jlPCd/wVW87np1XYn4qdUaV6WTv6xo8dfNS4giVliowcW90/I+SoNJl7TYrXSJqNe5zdS+h32niX2d3fZ/Q4jku1L1bXpFlUNqaTGYI0zEAtI5gLSmxFplpI6KKtYmVDNRgLvvjJ39wzUkGJ/grKR7SlUczgCZ8JGamtF51mtnuuHMCR8iEdvW4XuDuyh0jJpydi3ZnIzpuWVvuo+nFAtgkMB48/BK2wBdS+yyoS5hj7oaYHGDnkidkt9Cro7CeDslSttjnMa/ZOmfCUPpFziAJJJwiBqd7SNxUOKkHBpbTZAKZAzJ0WUeCxxadQYRltw2icoZxJqNAH9LXE+iP0LrsoPfptqmM3PxEkxEkk/ABQlQybMSariQ1oLnHRrQST0AzK3mzGx9VwxWn6tu6mD3j+aPd6TPRELnNKjIpU2MnUgGT1cZMclo7K+RJy4JlTByY83PRc1rXsY7CA0HC3IDIDyV19DFSLC4Obu4gjRVWOKitQJjMgTmBv5FT2btFYBtlil2R3KL+HmCCciCDluRas3NNDdU/kgyP/AKQp8fj+qS1eBJJ2oLZXt91NtFPATG8OG48eY5LBXrTqWdzqVTIlpE7nNO8H9wvRGVlUvmyUqwwVGhzee7mCMwrpIhPR5C+g2ZDhHmillsbcGIzHh+irW6wsp1qjRo17mtngDlPgpqdOpucM06KZErqTNACSdw3+WgWdvBzu1diEEGIG4DQLT0aL8iXZcll7bUxVKh/G4+EqWEOSxTsANJ1QGS3CY6mD4DJPsFPHWgimQZcW+62AMwMObfBSXFUg4TEOkZgEeIORz3Fa6nsXSpM+sdSdVqEgOdiZTNOqww9oEFjqZDpHBwiMirJxXapIvaPPq9CCSAAJiAZHgZzCiajN+XR9GquZDi0kdm93dDmjUlhzjPfEc1asWyhrOGAHCJLy2Xc4B4Rv6qhySVshJvSAdnsTqnug5eSI0boewSCJ4Z/FejWLZCj2Y7oAA1bkRzlZcRLhObXFp8N/ikhkUwywcFYJs7A8kOaMY8D5iFMyo0GDLXcT8DxXbewDvjItVe3W5paYbiO/gJ0k/JWlHJce+Mz/AIRLZK4qz3m0t7rWtcGA/wDkJ1jg3nx8VR2Gp06lbBVGIQS0E90FucEbxG48F6Ded8Ms9M1HaNyAGUk+60eXolk/BZGNbKtjvMOJa6WvGrXZHyKLWGvhdydkev2T8vFeYX3tVaLRq7A2Za1gAiPxak+Pgm3bttVpnDUzH3hr4jf4KtwZcpHs1OtKkLQVkbs2vbUaHRPNuaNWa/WO3OHUFISXeaz+09yCsWVW++wEEcRr56+a0HaghV3KGB5zRpvtVQ06QAa3V50B+Z5LRWO4mUTDc3uHeedTyHAfvNK0U+wrvxtc1j82EMcB3s3kmOIPml9MqMmGOqNH3cyPDVKSErNZaNZskQ4ZGOI1Tjd1BuU58EFp3sBXZ3KjO0IBBaYkmJnjxWgv675biaM2jdwCmgOMfSZnHGN5yE/vqo6Ntxd79jks3ed5FhogE95pkf1uHickrTenZlw1DYz57wm4JNzZbWD4KOtaMTmkGB3gR0IErH3ZfTi4AuDQJe4npLGfM9Qr9z2oOe3MnJxz3nUnzd6phWHHuz5rjSoqlcArgrqL2IT4uaSovvQAkcDC6osmhtKpmFWvKvBXG25jcy4fH4ILfF8tJ7snnH6rQxUZi/JFd+QgnHOuv+ZUFK0TkD46qW9rSHt0dO4z5gjghdF6hCNB+i47nnxAI8RGizN5U4rvkRLifArV7OXeKhxv9wbvvHrwWgv+4bNaaYAApVG+69oy/K5u8eqqeeKl2sshglXcZP2Y25tO8KQqU2vbUmnDwCA4wWOEzBDmgeJRz2tNdQvAVntjtaYqsDZAa8dwy4HM9wEkfeQy6di6oqNPaNYWva4OaC7NpxA7o0XoW3twi9KFENcGVqLnZkZOY8DEyZyPdBCf3sOLG7JVwePUi+1VpcSRILi5xcY3DEczvjxXptyVm0aHZNpiXlwLiB7uWgPIBD7NctOyMl9IjDkxh1qVD3QSRzhX69VtLsaLj9dXJccvdYNRyB3dCs7yyv4TVjgorYbvK0MoWR9RxwhrHEdY7rR1MDxXit3W0scXPJIcM98u3fErR+0m/HVawsrJ7OjAIGjqkZnwmOsrI4e4AQZE7jpqrsUaVmfLcteApWqueWS04XZ6gQIO/wBZI3Ko9oa+oCMJwmGjTX9N+9Q07weN7sjIzgzECTvyyjmVWx+qsKtIO7K2vBaGu4Yv9hHzRbbO9zUZTaNMTnHqAAPifNCrku97QajgQIIEiJnUwdyuWuwmq2DPEHgVDewA1K1YeB3Zz8lBWqg5p9qu+pT1bI4jMKmXJiC3YLxfRdiaTG8Df8pW5uTakES6swDeHENMflOc9J6rzouXJSuKZKdH0DdFPtQ12IBpgg7yDnp+q09lo02ZNGf3jmfNfN12bW2qzgBlU4Ro13eEcBOYHQrZ3J7XDMV2EfiZmMvw6j1QopE3Zq/aLttZrL9Qabq1UgOIFQsDB9klwnM6wBprqJ82u/2hVabv5bHMJOUEOz4PnOOY3INfF5utVWraKh773SBwbo1o5BoA8EOR2pkWzT27bStUxBoLGvEEB2E8iCNDuVa776tDPdr1ByxE+pQIPVyhaIKEkgth2rtE76ptQuf2bnPBMZ4gMp6tUQtzqhnmTHEneeXJDbS+Yd4K1YKv4SVDRKYasFlc7NxkancB14ovdzyXF4JAAwtjrLvkhdEVX5Rgby1n4D1KK2KznBh+7l4JPJJJVtB++71/VJlrd/qfvzVWrZCSVF9CI1SWNQSLHHPtNc9P8pKmKfP1SSdzJov2i12en9jF+Yn4DM+QQa33zP8ALpNYOQ/7KcbPuhMNm/eR9DkofUN8HYh7NhHl2ALc97zLiU6z7N2l4xNoVSDvwkA+eq2907SV7PGGnZ3DgaLGO/vpYfgVqbF7RqLsq1B9M8WYarf+LvQqyM4vmRny4MkPlx6+5htn7rtIHZuokATDiQOcEE6qxaGkOwmQRuOvkvR6F52C0ZCtTk/Zeezd4B4afJD7x9mLKru0p1qzHD3ZcajY1iHyY8U0sKltGJZJQ1JGYsJe1kgDXXei9016dUkUw4HNwLceKRmZa7OMjlHRXaex9oYCIYeDgf8AiR80Ru/Zy0ME9p2bpyLWh0Df73ESNMlVHC7plkskatGSo2F1ttmM039nSeRSqEPw1MOTi3u4RnxJ0V8bBvNs+lPLnE7pbAAENA4CBG9bi222nZ6ZqV3tpsGrnmB0k6nlqsPePtlsLXYWMrVo+01rWN8MZDvQLT7uPkqjOb4M/eHsttJe+oHU6hc5zjmQZcSeY38UHtGx1op+9RflvAxf7ZWpZ7XbM504LUwHUDs358QXP05QjNl9q1gOptHR1Kf9pKSWOD4Zqx9Rlj/Sn9Dy512gZER1HyKdTusOIaGYiTAAEkngAMyvb6BZa2Bws7gw769INJG4hhcHDxCfYtmadBzqlOGOdlkymQOkNxR/Ul9w/UtfXwrcNmIuH2ZVHsxV6jqU6MbDnDm+ch0GfTREz7MdzbR/dSafg4Lc0zAzMnjGH0UVqaCP5hYBnIIGnMq9QSOdLK5O6X2R51avZJVdl2tIjo9p8YBVSp7HHt93sXcsTh8WL0ez3E1rseJxOs5Z/vkicKe1Fblfg8Yq+yisP/AD+V9M/EgqrU9l1Uj/AOO+f6PgHL2C20bUZ7OpRZzcxzvSR8VWs1jth/mWmkOHZ0mk+bjHoVHaQeNVPZjXz+pqZfgP6IXbdhKtP3qdRvVjh8l77aryZZWzWrBx3Fwa3rDWCXHkAVgNo9rjXltOWs+86MZ6bqY5DPmq5yUOWaMHTTzP4Vr18Hk1W4qg3GVQq2dzciCtzVqNJgAvPLTxKh/h2L3oA4N+ZS+9pXLRofQTbqDT/PsYdSNetjV2fpncq1TZJh0J6IWeD8iv2fnXj/YJu3vuDeK11hugDMj99FWuq6WUTOGTxn4ArS0bfT3tI8AUPLF8MqfSZlzFkNKxDdPorVkswDvDepKVtozOIjwcPlCu0LTRkQ9vif1UJ2VPHOPKf2KVWw58FE6zIzUDToQehTbpNNtYuqwGNBe7Fp3dJ8SOsQitkAU2P9wktc72m2QGJqno1seGa6jsj6k2/Q0d32N76bfpNOliiDkCZBiTqDIE679FVtuz1jJh1ESfuMcPVogeaNEuOgjrn6D9VymHc+pw5+AWlxT5FjOUeGzLWjYiy72Pp9Hk/IhUqvs+ou9y0EcnBp5boW7APFMp2drdAB0CR4oPwXR6vNHiT/f9zA1fZeSMqzSObD+qG232aVmNJ7VrW8nvYPIL0W8b8o0MqlRrTrEgu/sHe9Flb029YSDRp4nNyD6gAHQDN0Tzboq5QxQ/T6mvHl6rLwrX6pUYir7P7WWYwaobr3nVQY4lrhIQWvcdVhw9s4/lqEjpIMTy3LU3tfle05VXkt+4O6z+wa+MocKKyzyL+mzp4undXkr6IAOud7oxOc6NJJdHSTkpKez7d6OFibhVbnJmlYYLwDmXQwbls9nLzu6yQ7sqzqg/8jmUzH5GiocPXM81nQ3j5J7Y3icuMZ8dFMMji7Ey4Fkj27S/Q9Jb7Q7FEl7xyNN8+gKkdt3Yf9bX/wCut69xeXinK6aKv/ipeiMT9l4vV/n0PVKW1lhOlopDr3f9wCtNvayVgW9tReDkR2jMxwIleQikF0s5Sp/in6CP2VHxJntLLXTdkHsPIOB+Cir0p7uKpn91sg8pDY8F4y+kwCSAOsJlK0kGaQd+YEsHmIKsjnct0UT9nRjrv3/g9kNopUB3nHkCHknwhZXaD2iU2AtpQ527ePGPe6DLnuWJeKjwQ+q+D9kOfB6ySkyyNb7o8dSon1EfA+H2a7uX59P+ogtduq13F7veOWJ+sbgGj3RyUIsAPvEu5aDyRDsiuiisjyPxr89TrLBGqe/2+3BWFEAQBCRpK0Ka4GqouSordkkWK12aQooJKoYummrPZrhpoIK0JOarHZJdmgkr4E8vdESY4ZqXs0hSU20I4RlyiDy8guKz2aSnvl6ie5x/2r7I3I2mr0yBiD/ztb/xAWpu62mowOIAPKfmUklq6ScpL4med6mEY8IuOMCVj7VflaqHtxlgkj6vumPze8PApJJusnKEV2uhOlipN2jOVtn2CSH1M8/eB+IMoHbWdnoSc98fIBJJZ+mfe/i2bpZJQ+Vsq07UTuCtN0SSTZopPR0unm5RVseBkmOCSSoNImpSkkgPI8BIMGaSSgkdh/fgqNqtLg7CMue9JJauminPfoY+sk4w16onp2ZupzPE5lSkaLiSzyk29muMVFaQ9rc/JdhdSUDHWDPzToSSQL5EGZ+KdhSSUEnC1MISSQwQsK4kkgkRK4kkgBDNJJJADkkkk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3556" name="AutoShape 4" descr="data:image/jpg;base64,/9j/4AAQSkZJRgABAQAAAQABAAD/2wCEAAkGBhMRERUSExQVFRUVFhQUGBUUGBUXGBcUFxUXFRQUFRUYHCYeFxkjGRQUHy8gJCcpLCwsFR4xNTAqNSYrLCkBCQoKDgwOGg8PGikkHCQqKSwpLCwpLCwpLCwpKSwpLCwsKSwsLCksLCkpLCwpLCwsLCkpKSwsKSwpLCwsLCkpKf/AABEIAMQBAgMBIgACEQEDEQH/xAAcAAABBQEBAQAAAAAAAAAAAAAFAAIDBAYBBwj/xABCEAABAwEFBQUECAUEAQUAAAABAAIRAwQFEiExBkFRYXETIoGRoQcyscEUI0JSYnLR8BUzgpLhU7LC8UMWJDRjc//EABoBAAIDAQEAAAAAAAAAAAAAAAACAQMEBQb/xAAvEQACAgIBAwEHAgcBAAAAAAAAAQIRAyExBBJBUQUTIjKBkfBhsRQzQlJxoeEj/9oADAMBAAIRAxEAPwDb2N8neMjr0Qy4CW2lwOWZ8iERp258k90N3QM/VPNWc5J6ZeoRJdyolOijthYXODHgThxT0yKyJK29Z3ce3CDiaRnJOmSyxuOrEx6pbjHVkq2UZSlNJXMSYkeupmJdxoAeuJuJdxIA6U0pF6aXoA4V0KLtwuG1jigCZJND13EgBFNK6XJmNBJ1cSxLhcgBFcXC9NlACKYQuVq4aC5xAA1JWbt21LiYpCB952p6Dd4oINC4Ixs37/mvOm3pVOfaO/fJF7p2mrUXTk7k4fMJe5Ael2h8ArIWHvMcD/qu+KK3btCy0Aj3Xx7pMzzad/xQi6/dd/8Aq5L5RKCtOxNjRJ1jardMZJPCYDL217GVCw5HUTzTagEKptVT+sJ6IVddte4mmTIgkTrkskldpFy1QZBHBdVMVncB6pLJ2lh7K0BOjko7LULiJjPgsvfV81mue1ryImIj9FveGa5ZlUk+DWFqhtDwGmSNDqV27H9rYmk5udSMnfigifNYKtUO9LHF3eRu6hVKir1qjhoFCa/e6KatbAWkdFpYpfZZDAThZEynbch0TvpqYgcLMnizKIWtL6WgB7rONYzS7AKJ1tCabUoApNoBznCc5VN9lw1AJlXrOzCS475KH2q2DtWmY5KiTdEo0XYCFB2BkncmC3DLPcmfTIVwFimyQm06MDNVqdsAlONuHFAFipSGuibAAzhQG2NiCo32ppEbkAPFIPdiDsly2DKBrooqVta0QITfp7ZQBm9pLWS4UZyZrzf/AI06yg1EK9bGBzyd5JJ6kymssJ3EKtyG7WzlJmcInZrCTH+Myq9Gxu0WkuyzwDiGX/SRyGUSlSoFsEHCQRBG48v3vRK5iS0zr2hPmnVGwREZaCBkFNd9KGk7i/5BPEWSDlMZLrmp9MZLpCsFMZtGz61w5BZ+5WfXO/K5aPaRv1x6BBLqZFd35XLHfxyL38qCYSUuFJYLLz1CxZOCyF9D61/UrYUT3x1WI2iqxXf1XoZ7OZDSNjsZUmyNH3S5vrPzWLvGlD3t4OcPVabYOvNKo3g4O8x/hZvammW2qoOJxeYlZcZawMyrhfpMoVfFuIqQ0ERqilko/bO5Q1aTXvJhWAVf42VZpWmo5uIDJNN2jgmixOGQJhBBypexbkmtvolStu7inC7RwUgQ/wAZK7RvcucGjepHXeOCgpWXC9p5qGAYFcRB03rKW6u59cvaMhkFob1owO7v1VWhYpCRRAotvB/ApxvB/NEBYOS79BTgCzbH8036U9F/oKX0JAAf6Q9Lt6iMfQkvoaAoCmrUTcdRGzY002NAGbNbvFT07RCoR33Bod3czkSAJieQU5qZSqJI0wDlgtIJR6ke6sXYbQZ+yOpW1sdLEwZieAMpOBuSOtaYy/foiVhpkUWE/acT65fBCqVlFV9UMIx0mF0OBguwkhgj7R08VJsvXr1Gu7QEMBaGBwIcHZ4m55kDJPB7K5rVmqYMl0hPY3JItWgoMbtGz649Ag92siq4/hcj20Tfrj0CEWAfWO/I5c9/zGaV8qLeJJNhcWOi49Rszu8F57tjItD+q9AspzC8/wBtrW1toeCc16HIc2PAb9mlqMOBMyPg7/KDe0sOFrBa4jFTb6Eg/JQ+zq8JrkA5ZjzH+EU9ozmsdSe7eHN8oKxJ1Oi1rVmPol0RiMIjYqUKky+KPEKzSv6lxHkrxQiIXYCo1L6pxMqjb9pA1vczJ0PBFgEbZelOlk52fAZlDn7Us3NP6rK1rQXEk58T/lSUjzjqoCzVWXaelJ7VlQtOQwFoIPEhwg9JCk+lsqHunTPSMuMLLGrlhHGc85ylWrDVwxyyDuE6B3EbpQAfq2ztHAaQr1MAINQvVgOYg7+qtjaBnPyQASSlDzf7OfkuG/Wc/JFgEJXCVQ/jjeB8k0303g5FhYQlcJQ3+MN4OU1kvHtXYQI5uyHRDaW2St6LfgpbNY6lUxTY5x/CCfM7lK2xOLmiciQCdzRvdluAXoNmpso02tp6Aa7yd5PMqt5VWiXFrk8ItlnLajmnIglp8DBB8Qr9kuPFTM6Rqr23V3mja3vHu1T2jeTjm4f3SfFDbFfdZogYSN4In0VW2tGiLQPoWJtNxLgSOI4cua2losJs7KRENFRrXZEuiZGEk78tyyj3GIGZdkAOJRq02p1WlSZJd2bnCOMYcMHhJKWTb5HSS4DlC1TSo0nAFr7RTlpE4sThjniMMhegX1s6BDqLQGtElgy3atH70WHuS6nOqWVjsz22IxuDWE/F3ovV6VWXnp802N0Z8r2YsDJcIWnvK4WEE08nAE4RoY4cCs5gWxOykxm0v889AhVi9935D8kX2pH1/wDSEFsJ+sf+Q/Jc6X8xmlfKi2kuArix0XnpViqYsJC862/swNrceQXoV1N7rVitu6X/ALk9AvQ5Tlw4QF2KHZ2kcyPjHzWw9o9jFSzscR7jx6ghYy6O7WaV6LtVS7Sxv/K13kQVz5ayGhfKeVNsbeATXsaNAOqsvEBC7Q855rQxEQ2l5MxmBry3eCo1XyUUs1QihU/Fk7huI/fNDalJRFktasjkRAknjoEqVLNT07OI5qDEWlNZDRba0gxlly47ifBTU6sZHpB3jn8FWD8ydx+QyVjsg9vPd13jxUkE931QXnpBnWRp80XFALLWRzhUETM5/OVrqRyUEjG0QkaQUwC4QggiNNNwKaFwhQBC2nJVqz04fTwjRwIxNBa6Dnk7J3SU2gzvCdCY80Wsd0Vy51Jzfqj3m1BngO5w0zCoyN3RqwpV3BW8b+HaONGzGnjBZDw0Mb3cJcCwmCTuy+Ku3faqobDyIywgajLOTvzSsNLs6ZxmXnIzETplyyVM1yKrWcwI5ceeipmTJ6or32WVKjqdZuKm4aj3mloyc3yWMtt0OpkhtI1BEh7cRbh1ktGbctxXoFWy4qzctzifIj5qpUsRYY3jQ8t2fmljNxETMZdlkwML3e+R3R90H5lW21g1gJyDfiTpzOat2KxNFVzHnNro8NyI1rrbibiHcxASAXGTOgGcwHeqsTvbLZaRpvZ3YHCmbVUBEgim07gdT1hayjW1O7IZb98fBBDejSxtGzgnDDe8CwZ8ZEnwCI3e8Exrnl8MZ6xkOEIT3SMr3thyyVPtHKd3+d5QjaC78P1rPdJ7w4Hj0KL0gu3k3FReD90+mfyWuOis8a2qM1z+UIHYv5j/AMh+IRvazKv/AEBB7D77z+A/ELJJf+jNS+VFoJJwXVhLrN9d1tDjA3LMbasm0eARax0vo1MveS7TM/JDNp2l9bENC0L0OTg5sdcmco0YdK9EPfsfGaRHkFi22QoraNpm0LHhBBqkOa1u8A/aI4arDlTclRcnSZkbU4MEHVZ23nLXyU9otZkzvQ1zySZV9FFtjqdsIpupj7Zb5g/9KKqMJiZ4wnXc2azB+MLZ3lZmAAlgz3gBVzn2s0Qj3Ix9neRmuV6c5o3/AAxjjIMhU7wsJp5jMZKFNNjvG0ilZrM5wjhmrBohoj9ymtxnlqoKrX4hP/ae7EekWrFZi4zv+K0dgdias5Srw4Z6ZLVXU+mRhDgXEmY4mT8B6KWinu2PFFd7FEW2Vd+iqBgZ2KaaSKGzJjrMgAPanYGz4DruWj2c2va1kVDmN0arGX5bJqYBo3X82/8ARWLooY3NbvcQ3zMKmfJox6R6PY6hc3tshjmBwbOU8yM/JDXvabQwRB7xEaaEZDdruRC2VGxphMbsunIrN2SrjtQfnDO4OGevyVLVit+TU0aX1hPQfNcvIS4RqrFQR3unok3vVGnhn5JSDCXtTNG2kHKQx3pBjxBWjYMbQQ4tne3DOn4gQg/tCp4a9F/Frmz0dP8AyUtxW3E3CeCdFy+KIWu7taZq1Gu7QBpyqQDO4sc1sTyI8QtDdILuMbzxP6LL3biJbQLgTq4u4SQ3Fx08YW5u6wwIBBMbvkNyEm2UMJWZ0AAfqp7UzFTcOLXfBMo0yMgAFR2rvF1nslR7RL4DWg8XED0BJ8FriipnlW2X85h4s+aFXeJ7T8nzCbf15VKjmmo0DKBChs9ctOWQcIKpnGpv88F8X8IRaMklwVea4ucXhGvZqjm51XuAgwTkrFqnFJMmAp7ushjNPvG7yXSF3G9bMCBta2im0udkB+8lj7ztQqOLpAM5T6BP2gtzn1BTB7oOXPiULqCDBIIKUVuzlcKnV1B8FP7pwnMHQ/LqoK4hSQhtCrgqNdwcD5Fb6qBWpwDIIy+S8+dqid1Xw6mcJPd3Tu/wqMsHLaNODIoumGGWGox2Th5a9f1U1qqECHU3O093NTXbetIOl/UmZ9P0TrbtdRFUlgcWwMo38lR2yfg190V5KopNYx1VzMDGiZdMuO5rWwJKzdpthc8uOpiOQjcr1/Xu60kZYWDRvzPNB6573KAtUI0tmLJPudLgnY6SANT6BFrA7A5pGoPjPFDbubnjKvWdsunRWGdm5st6U3kNmHEDXIHoVf7FYqu1pGbuh4cVpNmry7UOZOLABB37xB8kjVDRlegj2Kjr0iGk8AT5BFLDaW96GFxbnhA7xH4Z1OWnNW7Da6FeezcCRq05OaeDmnMJLLaPEqdSSSdZz6ovd9v7IteMy0h0cYMx6L0e/NiaFoEluF/32QHeO53ivPb62VrWWCXMc1zsDXAxmQYLwcm6HedErVlsZaNNS2hFraTTY5sQHAxEkaA712lSwNHLPx1KkuWwsp0msY5ro1c0gy46nL9xC7edNwpuw65fHNHakmV3ZqLJU7SkDyXaDC10rFXLtFUoHC9uJvLULT09oqDwCH4TzkeqztDAr2j0sVBlQCMNQDwc0j4gLKXTbS0grVbT2qnVs1RoqBxIkAGc2kOG/ksDZaqZbRdjfg9LuO3U+0DnQJEEkxBHE8F6DYWteA5jgRxBDh55rwqwXjhMHRELothpPeWEsgy0tJaYOcSOqleosoWz3MvI/f7hZXbsl1JjJ1cXH+kQP9yEbN+0sOPZ2uBnDaw0I3doBoeYy5BGdpmS1jhpLs+RAI+CvjJPgztUeZ33dgOGTn8lUbYMLSRuE7z8Vpr0s8uCqV7LFOp+Qoa2SmZ8VR+wkqYqn74XFj7DRZ6RT7gElQ220d0xrBjyQ+9bUWvE5DCI6yZVO22rHQfnm1rp6QYK2TbbM8eDGY2vEEkGNQoTYhvDjzGSrsY2Za6OR0840V5lR5+03zV6M70VRSAykxwIVKuzvxu1R17ZEYgOesIHebQHgicxrv1IlTRMXZwsT2MVMVHHenNqOCUeglTA3KK1DvqD6bCjda3TiGvmpFSLdd4bIOoMGNOeaHVKsmU1xO9chA1FqlXO5XqFd3HzyTLvs1Nwj7XX4K3ZLKJ1kfdcAgRtDqlPKXSRyyC0fs7qS6v3YgMA4wCZ+IQB9ADNpczpmPEFG9hLSG2moyIxUy7kSC2YSz4Jx8m8ZUE5jlPCd/wVW87np1XYn4qdUaV6WTv6xo8dfNS4giVliowcW90/I+SoNJl7TYrXSJqNe5zdS+h32niX2d3fZ/Q4jku1L1bXpFlUNqaTGYI0zEAtI5gLSmxFplpI6KKtYmVDNRgLvvjJ39wzUkGJ/grKR7SlUczgCZ8JGamtF51mtnuuHMCR8iEdvW4XuDuyh0jJpydi3ZnIzpuWVvuo+nFAtgkMB48/BK2wBdS+yyoS5hj7oaYHGDnkidkt9Cro7CeDslSttjnMa/ZOmfCUPpFziAJJJwiBqd7SNxUOKkHBpbTZAKZAzJ0WUeCxxadQYRltw2icoZxJqNAH9LXE+iP0LrsoPfptqmM3PxEkxEkk/ABQlQybMSariQ1oLnHRrQST0AzK3mzGx9VwxWn6tu6mD3j+aPd6TPRELnNKjIpU2MnUgGT1cZMclo7K+RJy4JlTByY83PRc1rXsY7CA0HC3IDIDyV19DFSLC4Obu4gjRVWOKitQJjMgTmBv5FT2btFYBtlil2R3KL+HmCCciCDluRas3NNDdU/kgyP/AKQp8fj+qS1eBJJ2oLZXt91NtFPATG8OG48eY5LBXrTqWdzqVTIlpE7nNO8H9wvRGVlUvmyUqwwVGhzee7mCMwrpIhPR5C+g2ZDhHmillsbcGIzHh+irW6wsp1qjRo17mtngDlPgpqdOpucM06KZErqTNACSdw3+WgWdvBzu1diEEGIG4DQLT0aL8iXZcll7bUxVKh/G4+EqWEOSxTsANJ1QGS3CY6mD4DJPsFPHWgimQZcW+62AMwMObfBSXFUg4TEOkZgEeIORz3Fa6nsXSpM+sdSdVqEgOdiZTNOqww9oEFjqZDpHBwiMirJxXapIvaPPq9CCSAAJiAZHgZzCiajN+XR9GquZDi0kdm93dDmjUlhzjPfEc1asWyhrOGAHCJLy2Xc4B4Rv6qhySVshJvSAdnsTqnug5eSI0boewSCJ4Z/FejWLZCj2Y7oAA1bkRzlZcRLhObXFp8N/ikhkUwywcFYJs7A8kOaMY8D5iFMyo0GDLXcT8DxXbewDvjItVe3W5paYbiO/gJ0k/JWlHJce+Mz/AIRLZK4qz3m0t7rWtcGA/wDkJ1jg3nx8VR2Gp06lbBVGIQS0E90FucEbxG48F6Ded8Ms9M1HaNyAGUk+60eXolk/BZGNbKtjvMOJa6WvGrXZHyKLWGvhdydkev2T8vFeYX3tVaLRq7A2Za1gAiPxak+Pgm3bttVpnDUzH3hr4jf4KtwZcpHs1OtKkLQVkbs2vbUaHRPNuaNWa/WO3OHUFISXeaz+09yCsWVW++wEEcRr56+a0HaghV3KGB5zRpvtVQ06QAa3V50B+Z5LRWO4mUTDc3uHeedTyHAfvNK0U+wrvxtc1j82EMcB3s3kmOIPml9MqMmGOqNH3cyPDVKSErNZaNZskQ4ZGOI1Tjd1BuU58EFp3sBXZ3KjO0IBBaYkmJnjxWgv675biaM2jdwCmgOMfSZnHGN5yE/vqo6Ntxd79jks3ed5FhogE95pkf1uHickrTenZlw1DYz57wm4JNzZbWD4KOtaMTmkGB3gR0IErH3ZfTi4AuDQJe4npLGfM9Qr9z2oOe3MnJxz3nUnzd6phWHHuz5rjSoqlcArgrqL2IT4uaSovvQAkcDC6osmhtKpmFWvKvBXG25jcy4fH4ILfF8tJ7snnH6rQxUZi/JFd+QgnHOuv+ZUFK0TkD46qW9rSHt0dO4z5gjghdF6hCNB+i47nnxAI8RGizN5U4rvkRLifArV7OXeKhxv9wbvvHrwWgv+4bNaaYAApVG+69oy/K5u8eqqeeKl2sshglXcZP2Y25tO8KQqU2vbUmnDwCA4wWOEzBDmgeJRz2tNdQvAVntjtaYqsDZAa8dwy4HM9wEkfeQy6di6oqNPaNYWva4OaC7NpxA7o0XoW3twi9KFENcGVqLnZkZOY8DEyZyPdBCf3sOLG7JVwePUi+1VpcSRILi5xcY3DEczvjxXptyVm0aHZNpiXlwLiB7uWgPIBD7NctOyMl9IjDkxh1qVD3QSRzhX69VtLsaLj9dXJccvdYNRyB3dCs7yyv4TVjgorYbvK0MoWR9RxwhrHEdY7rR1MDxXit3W0scXPJIcM98u3fErR+0m/HVawsrJ7OjAIGjqkZnwmOsrI4e4AQZE7jpqrsUaVmfLcteApWqueWS04XZ6gQIO/wBZI3Ko9oa+oCMJwmGjTX9N+9Q07weN7sjIzgzECTvyyjmVWx+qsKtIO7K2vBaGu4Yv9hHzRbbO9zUZTaNMTnHqAAPifNCrku97QajgQIIEiJnUwdyuWuwmq2DPEHgVDewA1K1YeB3Zz8lBWqg5p9qu+pT1bI4jMKmXJiC3YLxfRdiaTG8Df8pW5uTakES6swDeHENMflOc9J6rzouXJSuKZKdH0DdFPtQ12IBpgg7yDnp+q09lo02ZNGf3jmfNfN12bW2qzgBlU4Ro13eEcBOYHQrZ3J7XDMV2EfiZmMvw6j1QopE3Zq/aLttZrL9Qabq1UgOIFQsDB9klwnM6wBprqJ82u/2hVabv5bHMJOUEOz4PnOOY3INfF5utVWraKh773SBwbo1o5BoA8EOR2pkWzT27bStUxBoLGvEEB2E8iCNDuVa776tDPdr1ByxE+pQIPVyhaIKEkgth2rtE76ptQuf2bnPBMZ4gMp6tUQtzqhnmTHEneeXJDbS+Yd4K1YKv4SVDRKYasFlc7NxkancB14ovdzyXF4JAAwtjrLvkhdEVX5Rgby1n4D1KK2KznBh+7l4JPJJJVtB++71/VJlrd/qfvzVWrZCSVF9CI1SWNQSLHHPtNc9P8pKmKfP1SSdzJov2i12en9jF+Yn4DM+QQa33zP8ALpNYOQ/7KcbPuhMNm/eR9DkofUN8HYh7NhHl2ALc97zLiU6z7N2l4xNoVSDvwkA+eq2907SV7PGGnZ3DgaLGO/vpYfgVqbF7RqLsq1B9M8WYarf+LvQqyM4vmRny4MkPlx6+5htn7rtIHZuokATDiQOcEE6qxaGkOwmQRuOvkvR6F52C0ZCtTk/Zeezd4B4afJD7x9mLKru0p1qzHD3ZcajY1iHyY8U0sKltGJZJQ1JGYsJe1kgDXXei9016dUkUw4HNwLceKRmZa7OMjlHRXaex9oYCIYeDgf8AiR80Ru/Zy0ME9p2bpyLWh0Df73ESNMlVHC7plkskatGSo2F1ttmM039nSeRSqEPw1MOTi3u4RnxJ0V8bBvNs+lPLnE7pbAAENA4CBG9bi222nZ6ZqV3tpsGrnmB0k6nlqsPePtlsLXYWMrVo+01rWN8MZDvQLT7uPkqjOb4M/eHsttJe+oHU6hc5zjmQZcSeY38UHtGx1op+9RflvAxf7ZWpZ7XbM504LUwHUDs358QXP05QjNl9q1gOptHR1Kf9pKSWOD4Zqx9Rlj/Sn9Dy512gZER1HyKdTusOIaGYiTAAEkngAMyvb6BZa2Bws7gw769INJG4hhcHDxCfYtmadBzqlOGOdlkymQOkNxR/Ul9w/UtfXwrcNmIuH2ZVHsxV6jqU6MbDnDm+ch0GfTREz7MdzbR/dSafg4Lc0zAzMnjGH0UVqaCP5hYBnIIGnMq9QSOdLK5O6X2R51avZJVdl2tIjo9p8YBVSp7HHt93sXcsTh8WL0ez3E1rseJxOs5Z/vkicKe1Fblfg8Yq+yisP/AD+V9M/EgqrU9l1Uj/AOO+f6PgHL2C20bUZ7OpRZzcxzvSR8VWs1jth/mWmkOHZ0mk+bjHoVHaQeNVPZjXz+pqZfgP6IXbdhKtP3qdRvVjh8l77aryZZWzWrBx3Fwa3rDWCXHkAVgNo9rjXltOWs+86MZ6bqY5DPmq5yUOWaMHTTzP4Vr18Hk1W4qg3GVQq2dzciCtzVqNJgAvPLTxKh/h2L3oA4N+ZS+9pXLRofQTbqDT/PsYdSNetjV2fpncq1TZJh0J6IWeD8iv2fnXj/YJu3vuDeK11hugDMj99FWuq6WUTOGTxn4ArS0bfT3tI8AUPLF8MqfSZlzFkNKxDdPorVkswDvDepKVtozOIjwcPlCu0LTRkQ9vif1UJ2VPHOPKf2KVWw58FE6zIzUDToQehTbpNNtYuqwGNBe7Fp3dJ8SOsQitkAU2P9wktc72m2QGJqno1seGa6jsj6k2/Q0d32N76bfpNOliiDkCZBiTqDIE679FVtuz1jJh1ESfuMcPVogeaNEuOgjrn6D9VymHc+pw5+AWlxT5FjOUeGzLWjYiy72Pp9Hk/IhUqvs+ou9y0EcnBp5boW7APFMp2drdAB0CR4oPwXR6vNHiT/f9zA1fZeSMqzSObD+qG232aVmNJ7VrW8nvYPIL0W8b8o0MqlRrTrEgu/sHe9Flb029YSDRp4nNyD6gAHQDN0Tzboq5QxQ/T6mvHl6rLwrX6pUYir7P7WWYwaobr3nVQY4lrhIQWvcdVhw9s4/lqEjpIMTy3LU3tfle05VXkt+4O6z+wa+MocKKyzyL+mzp4undXkr6IAOud7oxOc6NJJdHSTkpKez7d6OFibhVbnJmlYYLwDmXQwbls9nLzu6yQ7sqzqg/8jmUzH5GiocPXM81nQ3j5J7Y3icuMZ8dFMMji7Ey4Fkj27S/Q9Jb7Q7FEl7xyNN8+gKkdt3Yf9bX/wCut69xeXinK6aKv/ipeiMT9l4vV/n0PVKW1lhOlopDr3f9wCtNvayVgW9tReDkR2jMxwIleQikF0s5Sp/in6CP2VHxJntLLXTdkHsPIOB+Cir0p7uKpn91sg8pDY8F4y+kwCSAOsJlK0kGaQd+YEsHmIKsjnct0UT9nRjrv3/g9kNopUB3nHkCHknwhZXaD2iU2AtpQ527ePGPe6DLnuWJeKjwQ+q+D9kOfB6ySkyyNb7o8dSon1EfA+H2a7uX59P+ogtduq13F7veOWJ+sbgGj3RyUIsAPvEu5aDyRDsiuiisjyPxr89TrLBGqe/2+3BWFEAQBCRpK0Ka4GqouSordkkWK12aQooJKoYummrPZrhpoIK0JOarHZJdmgkr4E8vdESY4ZqXs0hSU20I4RlyiDy8guKz2aSnvl6ie5x/2r7I3I2mr0yBiD/ztb/xAWpu62mowOIAPKfmUklq6ScpL4med6mEY8IuOMCVj7VflaqHtxlgkj6vumPze8PApJJusnKEV2uhOlipN2jOVtn2CSH1M8/eB+IMoHbWdnoSc98fIBJJZ+mfe/i2bpZJQ+Vsq07UTuCtN0SSTZopPR0unm5RVseBkmOCSSoNImpSkkgPI8BIMGaSSgkdh/fgqNqtLg7CMue9JJauminPfoY+sk4w16onp2ZupzPE5lSkaLiSzyk29muMVFaQ9rc/JdhdSUDHWDPzToSSQL5EGZ+KdhSSUEnC1MISSQwQsK4kkgkRK4kkgBDNJJJADkkkk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3558" name="AutoShape 6" descr="data:image/jpg;base64,/9j/4AAQSkZJRgABAQAAAQABAAD/2wCEAAkGBhMRERUSExQVFRUVFhQUGBUUGBUXGBcUFxUXFRQUFRUYHCYeFxkjGRQUHy8gJCcpLCwsFR4xNTAqNSYrLCkBCQoKDgwOGg8PGikkHCQqKSwpLCwpLCwpLCwpKSwpLCwsKSwsLCksLCkpLCwpLCwsLCkpKSwsKSwpLCwsLCkpKf/AABEIAMQBAgMBIgACEQEDEQH/xAAcAAABBQEBAQAAAAAAAAAAAAAFAAIDBAYBBwj/xABCEAABAwEFBQUECAUEAQUAAAABAAIRAwQFEiExBkFRYXETIoGRoQcyscEUI0JSYnLR8BUzgpLhU7LC8UMWJDRjc//EABoBAAIDAQEAAAAAAAAAAAAAAAACAQMEBQb/xAAvEQACAgIBAwEHAgcBAAAAAAAAAQIRAyExBBJBUQUTIjKBkfBhsRQzQlJxoeEj/9oADAMBAAIRAxEAPwDb2N8neMjr0Qy4CW2lwOWZ8iERp258k90N3QM/VPNWc5J6ZeoRJdyolOijthYXODHgThxT0yKyJK29Z3ce3CDiaRnJOmSyxuOrEx6pbjHVkq2UZSlNJXMSYkeupmJdxoAeuJuJdxIA6U0pF6aXoA4V0KLtwuG1jigCZJND13EgBFNK6XJmNBJ1cSxLhcgBFcXC9NlACKYQuVq4aC5xAA1JWbt21LiYpCB952p6Dd4oINC4Ixs37/mvOm3pVOfaO/fJF7p2mrUXTk7k4fMJe5Ael2h8ArIWHvMcD/qu+KK3btCy0Aj3Xx7pMzzad/xQi6/dd/8Aq5L5RKCtOxNjRJ1jardMZJPCYDL217GVCw5HUTzTagEKptVT+sJ6IVddte4mmTIgkTrkskldpFy1QZBHBdVMVncB6pLJ2lh7K0BOjko7LULiJjPgsvfV81mue1ryImIj9FveGa5ZlUk+DWFqhtDwGmSNDqV27H9rYmk5udSMnfigifNYKtUO9LHF3eRu6hVKir1qjhoFCa/e6KatbAWkdFpYpfZZDAThZEynbch0TvpqYgcLMnizKIWtL6WgB7rONYzS7AKJ1tCabUoApNoBznCc5VN9lw1AJlXrOzCS475KH2q2DtWmY5KiTdEo0XYCFB2BkncmC3DLPcmfTIVwFimyQm06MDNVqdsAlONuHFAFipSGuibAAzhQG2NiCo32ppEbkAPFIPdiDsly2DKBrooqVta0QITfp7ZQBm9pLWS4UZyZrzf/AI06yg1EK9bGBzyd5JJ6kymssJ3EKtyG7WzlJmcInZrCTH+Myq9Gxu0WkuyzwDiGX/SRyGUSlSoFsEHCQRBG48v3vRK5iS0zr2hPmnVGwREZaCBkFNd9KGk7i/5BPEWSDlMZLrmp9MZLpCsFMZtGz61w5BZ+5WfXO/K5aPaRv1x6BBLqZFd35XLHfxyL38qCYSUuFJYLLz1CxZOCyF9D61/UrYUT3x1WI2iqxXf1XoZ7OZDSNjsZUmyNH3S5vrPzWLvGlD3t4OcPVabYOvNKo3g4O8x/hZvammW2qoOJxeYlZcZawMyrhfpMoVfFuIqQ0ERqilko/bO5Q1aTXvJhWAVf42VZpWmo5uIDJNN2jgmixOGQJhBBypexbkmtvolStu7inC7RwUgQ/wAZK7RvcucGjepHXeOCgpWXC9p5qGAYFcRB03rKW6u59cvaMhkFob1owO7v1VWhYpCRRAotvB/ApxvB/NEBYOS79BTgCzbH8036U9F/oKX0JAAf6Q9Lt6iMfQkvoaAoCmrUTcdRGzY002NAGbNbvFT07RCoR33Bod3czkSAJieQU5qZSqJI0wDlgtIJR6ke6sXYbQZ+yOpW1sdLEwZieAMpOBuSOtaYy/foiVhpkUWE/acT65fBCqVlFV9UMIx0mF0OBguwkhgj7R08VJsvXr1Gu7QEMBaGBwIcHZ4m55kDJPB7K5rVmqYMl0hPY3JItWgoMbtGz649Ag92siq4/hcj20Tfrj0CEWAfWO/I5c9/zGaV8qLeJJNhcWOi49Rszu8F57tjItD+q9AspzC8/wBtrW1toeCc16HIc2PAb9mlqMOBMyPg7/KDe0sOFrBa4jFTb6Eg/JQ+zq8JrkA5ZjzH+EU9ozmsdSe7eHN8oKxJ1Oi1rVmPol0RiMIjYqUKky+KPEKzSv6lxHkrxQiIXYCo1L6pxMqjb9pA1vczJ0PBFgEbZelOlk52fAZlDn7Us3NP6rK1rQXEk58T/lSUjzjqoCzVWXaelJ7VlQtOQwFoIPEhwg9JCk+lsqHunTPSMuMLLGrlhHGc85ylWrDVwxyyDuE6B3EbpQAfq2ztHAaQr1MAINQvVgOYg7+qtjaBnPyQASSlDzf7OfkuG/Wc/JFgEJXCVQ/jjeB8k0303g5FhYQlcJQ3+MN4OU1kvHtXYQI5uyHRDaW2St6LfgpbNY6lUxTY5x/CCfM7lK2xOLmiciQCdzRvdluAXoNmpso02tp6Aa7yd5PMqt5VWiXFrk8ItlnLajmnIglp8DBB8Qr9kuPFTM6Rqr23V3mja3vHu1T2jeTjm4f3SfFDbFfdZogYSN4In0VW2tGiLQPoWJtNxLgSOI4cua2losJs7KRENFRrXZEuiZGEk78tyyj3GIGZdkAOJRq02p1WlSZJd2bnCOMYcMHhJKWTb5HSS4DlC1TSo0nAFr7RTlpE4sThjniMMhegX1s6BDqLQGtElgy3atH70WHuS6nOqWVjsz22IxuDWE/F3ovV6VWXnp802N0Z8r2YsDJcIWnvK4WEE08nAE4RoY4cCs5gWxOykxm0v889AhVi9935D8kX2pH1/wDSEFsJ+sf+Q/Jc6X8xmlfKi2kuArix0XnpViqYsJC862/swNrceQXoV1N7rVitu6X/ALk9AvQ5Tlw4QF2KHZ2kcyPjHzWw9o9jFSzscR7jx6ghYy6O7WaV6LtVS7Sxv/K13kQVz5ayGhfKeVNsbeATXsaNAOqsvEBC7Q855rQxEQ2l5MxmBry3eCo1XyUUs1QihU/Fk7huI/fNDalJRFktasjkRAknjoEqVLNT07OI5qDEWlNZDRba0gxlly47ifBTU6sZHpB3jn8FWD8ydx+QyVjsg9vPd13jxUkE931QXnpBnWRp80XFALLWRzhUETM5/OVrqRyUEjG0QkaQUwC4QggiNNNwKaFwhQBC2nJVqz04fTwjRwIxNBa6Dnk7J3SU2gzvCdCY80Wsd0Vy51Jzfqj3m1BngO5w0zCoyN3RqwpV3BW8b+HaONGzGnjBZDw0Mb3cJcCwmCTuy+Ku3faqobDyIywgajLOTvzSsNLs6ZxmXnIzETplyyVM1yKrWcwI5ceeipmTJ6or32WVKjqdZuKm4aj3mloyc3yWMtt0OpkhtI1BEh7cRbh1ktGbctxXoFWy4qzctzifIj5qpUsRYY3jQ8t2fmljNxETMZdlkwML3e+R3R90H5lW21g1gJyDfiTpzOat2KxNFVzHnNro8NyI1rrbibiHcxASAXGTOgGcwHeqsTvbLZaRpvZ3YHCmbVUBEgim07gdT1hayjW1O7IZb98fBBDejSxtGzgnDDe8CwZ8ZEnwCI3e8Exrnl8MZ6xkOEIT3SMr3thyyVPtHKd3+d5QjaC78P1rPdJ7w4Hj0KL0gu3k3FReD90+mfyWuOis8a2qM1z+UIHYv5j/AMh+IRvazKv/AEBB7D77z+A/ELJJf+jNS+VFoJJwXVhLrN9d1tDjA3LMbasm0eARax0vo1MveS7TM/JDNp2l9bENC0L0OTg5sdcmco0YdK9EPfsfGaRHkFi22QoraNpm0LHhBBqkOa1u8A/aI4arDlTclRcnSZkbU4MEHVZ23nLXyU9otZkzvQ1zySZV9FFtjqdsIpupj7Zb5g/9KKqMJiZ4wnXc2azB+MLZ3lZmAAlgz3gBVzn2s0Qj3Ix9neRmuV6c5o3/AAxjjIMhU7wsJp5jMZKFNNjvG0ilZrM5wjhmrBohoj9ymtxnlqoKrX4hP/ae7EekWrFZi4zv+K0dgdias5Srw4Z6ZLVXU+mRhDgXEmY4mT8B6KWinu2PFFd7FEW2Vd+iqBgZ2KaaSKGzJjrMgAPanYGz4DruWj2c2va1kVDmN0arGX5bJqYBo3X82/8ARWLooY3NbvcQ3zMKmfJox6R6PY6hc3tshjmBwbOU8yM/JDXvabQwRB7xEaaEZDdruRC2VGxphMbsunIrN2SrjtQfnDO4OGevyVLVit+TU0aX1hPQfNcvIS4RqrFQR3unok3vVGnhn5JSDCXtTNG2kHKQx3pBjxBWjYMbQQ4tne3DOn4gQg/tCp4a9F/Frmz0dP8AyUtxW3E3CeCdFy+KIWu7taZq1Gu7QBpyqQDO4sc1sTyI8QtDdILuMbzxP6LL3biJbQLgTq4u4SQ3Fx08YW5u6wwIBBMbvkNyEm2UMJWZ0AAfqp7UzFTcOLXfBMo0yMgAFR2rvF1nslR7RL4DWg8XED0BJ8FriipnlW2X85h4s+aFXeJ7T8nzCbf15VKjmmo0DKBChs9ctOWQcIKpnGpv88F8X8IRaMklwVea4ucXhGvZqjm51XuAgwTkrFqnFJMmAp7ushjNPvG7yXSF3G9bMCBta2im0udkB+8lj7ztQqOLpAM5T6BP2gtzn1BTB7oOXPiULqCDBIIKUVuzlcKnV1B8FP7pwnMHQ/LqoK4hSQhtCrgqNdwcD5Fb6qBWpwDIIy+S8+dqid1Xw6mcJPd3Tu/wqMsHLaNODIoumGGWGox2Th5a9f1U1qqECHU3O093NTXbetIOl/UmZ9P0TrbtdRFUlgcWwMo38lR2yfg190V5KopNYx1VzMDGiZdMuO5rWwJKzdpthc8uOpiOQjcr1/Xu60kZYWDRvzPNB6573KAtUI0tmLJPudLgnY6SANT6BFrA7A5pGoPjPFDbubnjKvWdsunRWGdm5st6U3kNmHEDXIHoVf7FYqu1pGbuh4cVpNmry7UOZOLABB37xB8kjVDRlegj2Kjr0iGk8AT5BFLDaW96GFxbnhA7xH4Z1OWnNW7Da6FeezcCRq05OaeDmnMJLLaPEqdSSSdZz6ovd9v7IteMy0h0cYMx6L0e/NiaFoEluF/32QHeO53ivPb62VrWWCXMc1zsDXAxmQYLwcm6HedErVlsZaNNS2hFraTTY5sQHAxEkaA712lSwNHLPx1KkuWwsp0msY5ro1c0gy46nL9xC7edNwpuw65fHNHakmV3ZqLJU7SkDyXaDC10rFXLtFUoHC9uJvLULT09oqDwCH4TzkeqztDAr2j0sVBlQCMNQDwc0j4gLKXTbS0grVbT2qnVs1RoqBxIkAGc2kOG/ksDZaqZbRdjfg9LuO3U+0DnQJEEkxBHE8F6DYWteA5jgRxBDh55rwqwXjhMHRELothpPeWEsgy0tJaYOcSOqleosoWz3MvI/f7hZXbsl1JjJ1cXH+kQP9yEbN+0sOPZ2uBnDaw0I3doBoeYy5BGdpmS1jhpLs+RAI+CvjJPgztUeZ33dgOGTn8lUbYMLSRuE7z8Vpr0s8uCqV7LFOp+Qoa2SmZ8VR+wkqYqn74XFj7DRZ6RT7gElQ220d0xrBjyQ+9bUWvE5DCI6yZVO22rHQfnm1rp6QYK2TbbM8eDGY2vEEkGNQoTYhvDjzGSrsY2Za6OR0840V5lR5+03zV6M70VRSAykxwIVKuzvxu1R17ZEYgOesIHebQHgicxrv1IlTRMXZwsT2MVMVHHenNqOCUeglTA3KK1DvqD6bCjda3TiGvmpFSLdd4bIOoMGNOeaHVKsmU1xO9chA1FqlXO5XqFd3HzyTLvs1Nwj7XX4K3ZLKJ1kfdcAgRtDqlPKXSRyyC0fs7qS6v3YgMA4wCZ+IQB9ADNpczpmPEFG9hLSG2moyIxUy7kSC2YSz4Jx8m8ZUE5jlPCd/wVW87np1XYn4qdUaV6WTv6xo8dfNS4giVliowcW90/I+SoNJl7TYrXSJqNe5zdS+h32niX2d3fZ/Q4jku1L1bXpFlUNqaTGYI0zEAtI5gLSmxFplpI6KKtYmVDNRgLvvjJ39wzUkGJ/grKR7SlUczgCZ8JGamtF51mtnuuHMCR8iEdvW4XuDuyh0jJpydi3ZnIzpuWVvuo+nFAtgkMB48/BK2wBdS+yyoS5hj7oaYHGDnkidkt9Cro7CeDslSttjnMa/ZOmfCUPpFziAJJJwiBqd7SNxUOKkHBpbTZAKZAzJ0WUeCxxadQYRltw2icoZxJqNAH9LXE+iP0LrsoPfptqmM3PxEkxEkk/ABQlQybMSariQ1oLnHRrQST0AzK3mzGx9VwxWn6tu6mD3j+aPd6TPRELnNKjIpU2MnUgGT1cZMclo7K+RJy4JlTByY83PRc1rXsY7CA0HC3IDIDyV19DFSLC4Obu4gjRVWOKitQJjMgTmBv5FT2btFYBtlil2R3KL+HmCCciCDluRas3NNDdU/kgyP/AKQp8fj+qS1eBJJ2oLZXt91NtFPATG8OG48eY5LBXrTqWdzqVTIlpE7nNO8H9wvRGVlUvmyUqwwVGhzee7mCMwrpIhPR5C+g2ZDhHmillsbcGIzHh+irW6wsp1qjRo17mtngDlPgpqdOpucM06KZErqTNACSdw3+WgWdvBzu1diEEGIG4DQLT0aL8iXZcll7bUxVKh/G4+EqWEOSxTsANJ1QGS3CY6mD4DJPsFPHWgimQZcW+62AMwMObfBSXFUg4TEOkZgEeIORz3Fa6nsXSpM+sdSdVqEgOdiZTNOqww9oEFjqZDpHBwiMirJxXapIvaPPq9CCSAAJiAZHgZzCiajN+XR9GquZDi0kdm93dDmjUlhzjPfEc1asWyhrOGAHCJLy2Xc4B4Rv6qhySVshJvSAdnsTqnug5eSI0boewSCJ4Z/FejWLZCj2Y7oAA1bkRzlZcRLhObXFp8N/ikhkUwywcFYJs7A8kOaMY8D5iFMyo0GDLXcT8DxXbewDvjItVe3W5paYbiO/gJ0k/JWlHJce+Mz/AIRLZK4qz3m0t7rWtcGA/wDkJ1jg3nx8VR2Gp06lbBVGIQS0E90FucEbxG48F6Ded8Ms9M1HaNyAGUk+60eXolk/BZGNbKtjvMOJa6WvGrXZHyKLWGvhdydkev2T8vFeYX3tVaLRq7A2Za1gAiPxak+Pgm3bttVpnDUzH3hr4jf4KtwZcpHs1OtKkLQVkbs2vbUaHRPNuaNWa/WO3OHUFISXeaz+09yCsWVW++wEEcRr56+a0HaghV3KGB5zRpvtVQ06QAa3V50B+Z5LRWO4mUTDc3uHeedTyHAfvNK0U+wrvxtc1j82EMcB3s3kmOIPml9MqMmGOqNH3cyPDVKSErNZaNZskQ4ZGOI1Tjd1BuU58EFp3sBXZ3KjO0IBBaYkmJnjxWgv675biaM2jdwCmgOMfSZnHGN5yE/vqo6Ntxd79jks3ed5FhogE95pkf1uHickrTenZlw1DYz57wm4JNzZbWD4KOtaMTmkGB3gR0IErH3ZfTi4AuDQJe4npLGfM9Qr9z2oOe3MnJxz3nUnzd6phWHHuz5rjSoqlcArgrqL2IT4uaSovvQAkcDC6osmhtKpmFWvKvBXG25jcy4fH4ILfF8tJ7snnH6rQxUZi/JFd+QgnHOuv+ZUFK0TkD46qW9rSHt0dO4z5gjghdF6hCNB+i47nnxAI8RGizN5U4rvkRLifArV7OXeKhxv9wbvvHrwWgv+4bNaaYAApVG+69oy/K5u8eqqeeKl2sshglXcZP2Y25tO8KQqU2vbUmnDwCA4wWOEzBDmgeJRz2tNdQvAVntjtaYqsDZAa8dwy4HM9wEkfeQy6di6oqNPaNYWva4OaC7NpxA7o0XoW3twi9KFENcGVqLnZkZOY8DEyZyPdBCf3sOLG7JVwePUi+1VpcSRILi5xcY3DEczvjxXptyVm0aHZNpiXlwLiB7uWgPIBD7NctOyMl9IjDkxh1qVD3QSRzhX69VtLsaLj9dXJccvdYNRyB3dCs7yyv4TVjgorYbvK0MoWR9RxwhrHEdY7rR1MDxXit3W0scXPJIcM98u3fErR+0m/HVawsrJ7OjAIGjqkZnwmOsrI4e4AQZE7jpqrsUaVmfLcteApWqueWS04XZ6gQIO/wBZI3Ko9oa+oCMJwmGjTX9N+9Q07weN7sjIzgzECTvyyjmVWx+qsKtIO7K2vBaGu4Yv9hHzRbbO9zUZTaNMTnHqAAPifNCrku97QajgQIIEiJnUwdyuWuwmq2DPEHgVDewA1K1YeB3Zz8lBWqg5p9qu+pT1bI4jMKmXJiC3YLxfRdiaTG8Df8pW5uTakES6swDeHENMflOc9J6rzouXJSuKZKdH0DdFPtQ12IBpgg7yDnp+q09lo02ZNGf3jmfNfN12bW2qzgBlU4Ro13eEcBOYHQrZ3J7XDMV2EfiZmMvw6j1QopE3Zq/aLttZrL9Qabq1UgOIFQsDB9klwnM6wBprqJ82u/2hVabv5bHMJOUEOz4PnOOY3INfF5utVWraKh773SBwbo1o5BoA8EOR2pkWzT27bStUxBoLGvEEB2E8iCNDuVa776tDPdr1ByxE+pQIPVyhaIKEkgth2rtE76ptQuf2bnPBMZ4gMp6tUQtzqhnmTHEneeXJDbS+Yd4K1YKv4SVDRKYasFlc7NxkancB14ovdzyXF4JAAwtjrLvkhdEVX5Rgby1n4D1KK2KznBh+7l4JPJJJVtB++71/VJlrd/qfvzVWrZCSVF9CI1SWNQSLHHPtNc9P8pKmKfP1SSdzJov2i12en9jF+Yn4DM+QQa33zP8ALpNYOQ/7KcbPuhMNm/eR9DkofUN8HYh7NhHl2ALc97zLiU6z7N2l4xNoVSDvwkA+eq2907SV7PGGnZ3DgaLGO/vpYfgVqbF7RqLsq1B9M8WYarf+LvQqyM4vmRny4MkPlx6+5htn7rtIHZuokATDiQOcEE6qxaGkOwmQRuOvkvR6F52C0ZCtTk/Zeezd4B4afJD7x9mLKru0p1qzHD3ZcajY1iHyY8U0sKltGJZJQ1JGYsJe1kgDXXei9016dUkUw4HNwLceKRmZa7OMjlHRXaex9oYCIYeDgf8AiR80Ru/Zy0ME9p2bpyLWh0Df73ESNMlVHC7plkskatGSo2F1ttmM039nSeRSqEPw1MOTi3u4RnxJ0V8bBvNs+lPLnE7pbAAENA4CBG9bi222nZ6ZqV3tpsGrnmB0k6nlqsPePtlsLXYWMrVo+01rWN8MZDvQLT7uPkqjOb4M/eHsttJe+oHU6hc5zjmQZcSeY38UHtGx1op+9RflvAxf7ZWpZ7XbM504LUwHUDs358QXP05QjNl9q1gOptHR1Kf9pKSWOD4Zqx9Rlj/Sn9Dy512gZER1HyKdTusOIaGYiTAAEkngAMyvb6BZa2Bws7gw769INJG4hhcHDxCfYtmadBzqlOGOdlkymQOkNxR/Ul9w/UtfXwrcNmIuH2ZVHsxV6jqU6MbDnDm+ch0GfTREz7MdzbR/dSafg4Lc0zAzMnjGH0UVqaCP5hYBnIIGnMq9QSOdLK5O6X2R51avZJVdl2tIjo9p8YBVSp7HHt93sXcsTh8WL0ez3E1rseJxOs5Z/vkicKe1Fblfg8Yq+yisP/AD+V9M/EgqrU9l1Uj/AOO+f6PgHL2C20bUZ7OpRZzcxzvSR8VWs1jth/mWmkOHZ0mk+bjHoVHaQeNVPZjXz+pqZfgP6IXbdhKtP3qdRvVjh8l77aryZZWzWrBx3Fwa3rDWCXHkAVgNo9rjXltOWs+86MZ6bqY5DPmq5yUOWaMHTTzP4Vr18Hk1W4qg3GVQq2dzciCtzVqNJgAvPLTxKh/h2L3oA4N+ZS+9pXLRofQTbqDT/PsYdSNetjV2fpncq1TZJh0J6IWeD8iv2fnXj/YJu3vuDeK11hugDMj99FWuq6WUTOGTxn4ArS0bfT3tI8AUPLF8MqfSZlzFkNKxDdPorVkswDvDepKVtozOIjwcPlCu0LTRkQ9vif1UJ2VPHOPKf2KVWw58FE6zIzUDToQehTbpNNtYuqwGNBe7Fp3dJ8SOsQitkAU2P9wktc72m2QGJqno1seGa6jsj6k2/Q0d32N76bfpNOliiDkCZBiTqDIE679FVtuz1jJh1ESfuMcPVogeaNEuOgjrn6D9VymHc+pw5+AWlxT5FjOUeGzLWjYiy72Pp9Hk/IhUqvs+ou9y0EcnBp5boW7APFMp2drdAB0CR4oPwXR6vNHiT/f9zA1fZeSMqzSObD+qG232aVmNJ7VrW8nvYPIL0W8b8o0MqlRrTrEgu/sHe9Flb029YSDRp4nNyD6gAHQDN0Tzboq5QxQ/T6mvHl6rLwrX6pUYir7P7WWYwaobr3nVQY4lrhIQWvcdVhw9s4/lqEjpIMTy3LU3tfle05VXkt+4O6z+wa+MocKKyzyL+mzp4undXkr6IAOud7oxOc6NJJdHSTkpKez7d6OFibhVbnJmlYYLwDmXQwbls9nLzu6yQ7sqzqg/8jmUzH5GiocPXM81nQ3j5J7Y3icuMZ8dFMMji7Ey4Fkj27S/Q9Jb7Q7FEl7xyNN8+gKkdt3Yf9bX/wCut69xeXinK6aKv/ipeiMT9l4vV/n0PVKW1lhOlopDr3f9wCtNvayVgW9tReDkR2jMxwIleQikF0s5Sp/in6CP2VHxJntLLXTdkHsPIOB+Cir0p7uKpn91sg8pDY8F4y+kwCSAOsJlK0kGaQd+YEsHmIKsjnct0UT9nRjrv3/g9kNopUB3nHkCHknwhZXaD2iU2AtpQ527ePGPe6DLnuWJeKjwQ+q+D9kOfB6ySkyyNb7o8dSon1EfA+H2a7uX59P+ogtduq13F7veOWJ+sbgGj3RyUIsAPvEu5aDyRDsiuiisjyPxr89TrLBGqe/2+3BWFEAQBCRpK0Ka4GqouSordkkWK12aQooJKoYummrPZrhpoIK0JOarHZJdmgkr4E8vdESY4ZqXs0hSU20I4RlyiDy8guKz2aSnvl6ie5x/2r7I3I2mr0yBiD/ztb/xAWpu62mowOIAPKfmUklq6ScpL4med6mEY8IuOMCVj7VflaqHtxlgkj6vumPze8PApJJusnKEV2uhOlipN2jOVtn2CSH1M8/eB+IMoHbWdnoSc98fIBJJZ+mfe/i2bpZJQ+Vsq07UTuCtN0SSTZopPR0unm5RVseBkmOCSSoNImpSkkgPI8BIMGaSSgkdh/fgqNqtLg7CMue9JJauminPfoY+sk4w16onp2ZupzPE5lSkaLiSzyk29muMVFaQ9rc/JdhdSUDHWDPzToSSQL5EGZ+KdhSSUEnC1MISSQwQsK4kkgkRK4kkgBDNJJJADkkkk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3560" name="AutoShape 8" descr="data:image/jpg;base64,/9j/4AAQSkZJRgABAQAAAQABAAD/2wCEAAkGBhMRERUSExQVFRUVFhQUGBUUGBUXGBcUFxUXFRQUFRUYHCYeFxkjGRQUHy8gJCcpLCwsFR4xNTAqNSYrLCkBCQoKDgwOGg8PGikkHCQqKSwpLCwpLCwpLCwpKSwpLCwsKSwsLCksLCkpLCwpLCwsLCkpKSwsKSwpLCwsLCkpKf/AABEIAMQBAgMBIgACEQEDEQH/xAAcAAABBQEBAQAAAAAAAAAAAAAFAAIDBAYBBwj/xABCEAABAwEFBQUECAUEAQUAAAABAAIRAwQFEiExBkFRYXETIoGRoQcyscEUI0JSYnLR8BUzgpLhU7LC8UMWJDRjc//EABoBAAIDAQEAAAAAAAAAAAAAAAACAQMEBQb/xAAvEQACAgIBAwEHAgcBAAAAAAAAAQIRAyExBBJBUQUTIjKBkfBhsRQzQlJxoeEj/9oADAMBAAIRAxEAPwDb2N8neMjr0Qy4CW2lwOWZ8iERp258k90N3QM/VPNWc5J6ZeoRJdyolOijthYXODHgThxT0yKyJK29Z3ce3CDiaRnJOmSyxuOrEx6pbjHVkq2UZSlNJXMSYkeupmJdxoAeuJuJdxIA6U0pF6aXoA4V0KLtwuG1jigCZJND13EgBFNK6XJmNBJ1cSxLhcgBFcXC9NlACKYQuVq4aC5xAA1JWbt21LiYpCB952p6Dd4oINC4Ixs37/mvOm3pVOfaO/fJF7p2mrUXTk7k4fMJe5Ael2h8ArIWHvMcD/qu+KK3btCy0Aj3Xx7pMzzad/xQi6/dd/8Aq5L5RKCtOxNjRJ1jardMZJPCYDL217GVCw5HUTzTagEKptVT+sJ6IVddte4mmTIgkTrkskldpFy1QZBHBdVMVncB6pLJ2lh7K0BOjko7LULiJjPgsvfV81mue1ryImIj9FveGa5ZlUk+DWFqhtDwGmSNDqV27H9rYmk5udSMnfigifNYKtUO9LHF3eRu6hVKir1qjhoFCa/e6KatbAWkdFpYpfZZDAThZEynbch0TvpqYgcLMnizKIWtL6WgB7rONYzS7AKJ1tCabUoApNoBznCc5VN9lw1AJlXrOzCS475KH2q2DtWmY5KiTdEo0XYCFB2BkncmC3DLPcmfTIVwFimyQm06MDNVqdsAlONuHFAFipSGuibAAzhQG2NiCo32ppEbkAPFIPdiDsly2DKBrooqVta0QITfp7ZQBm9pLWS4UZyZrzf/AI06yg1EK9bGBzyd5JJ6kymssJ3EKtyG7WzlJmcInZrCTH+Myq9Gxu0WkuyzwDiGX/SRyGUSlSoFsEHCQRBG48v3vRK5iS0zr2hPmnVGwREZaCBkFNd9KGk7i/5BPEWSDlMZLrmp9MZLpCsFMZtGz61w5BZ+5WfXO/K5aPaRv1x6BBLqZFd35XLHfxyL38qCYSUuFJYLLz1CxZOCyF9D61/UrYUT3x1WI2iqxXf1XoZ7OZDSNjsZUmyNH3S5vrPzWLvGlD3t4OcPVabYOvNKo3g4O8x/hZvammW2qoOJxeYlZcZawMyrhfpMoVfFuIqQ0ERqilko/bO5Q1aTXvJhWAVf42VZpWmo5uIDJNN2jgmixOGQJhBBypexbkmtvolStu7inC7RwUgQ/wAZK7RvcucGjepHXeOCgpWXC9p5qGAYFcRB03rKW6u59cvaMhkFob1owO7v1VWhYpCRRAotvB/ApxvB/NEBYOS79BTgCzbH8036U9F/oKX0JAAf6Q9Lt6iMfQkvoaAoCmrUTcdRGzY002NAGbNbvFT07RCoR33Bod3czkSAJieQU5qZSqJI0wDlgtIJR6ke6sXYbQZ+yOpW1sdLEwZieAMpOBuSOtaYy/foiVhpkUWE/acT65fBCqVlFV9UMIx0mF0OBguwkhgj7R08VJsvXr1Gu7QEMBaGBwIcHZ4m55kDJPB7K5rVmqYMl0hPY3JItWgoMbtGz649Ag92siq4/hcj20Tfrj0CEWAfWO/I5c9/zGaV8qLeJJNhcWOi49Rszu8F57tjItD+q9AspzC8/wBtrW1toeCc16HIc2PAb9mlqMOBMyPg7/KDe0sOFrBa4jFTb6Eg/JQ+zq8JrkA5ZjzH+EU9ozmsdSe7eHN8oKxJ1Oi1rVmPol0RiMIjYqUKky+KPEKzSv6lxHkrxQiIXYCo1L6pxMqjb9pA1vczJ0PBFgEbZelOlk52fAZlDn7Us3NP6rK1rQXEk58T/lSUjzjqoCzVWXaelJ7VlQtOQwFoIPEhwg9JCk+lsqHunTPSMuMLLGrlhHGc85ylWrDVwxyyDuE6B3EbpQAfq2ztHAaQr1MAINQvVgOYg7+qtjaBnPyQASSlDzf7OfkuG/Wc/JFgEJXCVQ/jjeB8k0303g5FhYQlcJQ3+MN4OU1kvHtXYQI5uyHRDaW2St6LfgpbNY6lUxTY5x/CCfM7lK2xOLmiciQCdzRvdluAXoNmpso02tp6Aa7yd5PMqt5VWiXFrk8ItlnLajmnIglp8DBB8Qr9kuPFTM6Rqr23V3mja3vHu1T2jeTjm4f3SfFDbFfdZogYSN4In0VW2tGiLQPoWJtNxLgSOI4cua2losJs7KRENFRrXZEuiZGEk78tyyj3GIGZdkAOJRq02p1WlSZJd2bnCOMYcMHhJKWTb5HSS4DlC1TSo0nAFr7RTlpE4sThjniMMhegX1s6BDqLQGtElgy3atH70WHuS6nOqWVjsz22IxuDWE/F3ovV6VWXnp802N0Z8r2YsDJcIWnvK4WEE08nAE4RoY4cCs5gWxOykxm0v889AhVi9935D8kX2pH1/wDSEFsJ+sf+Q/Jc6X8xmlfKi2kuArix0XnpViqYsJC862/swNrceQXoV1N7rVitu6X/ALk9AvQ5Tlw4QF2KHZ2kcyPjHzWw9o9jFSzscR7jx6ghYy6O7WaV6LtVS7Sxv/K13kQVz5ayGhfKeVNsbeATXsaNAOqsvEBC7Q855rQxEQ2l5MxmBry3eCo1XyUUs1QihU/Fk7huI/fNDalJRFktasjkRAknjoEqVLNT07OI5qDEWlNZDRba0gxlly47ifBTU6sZHpB3jn8FWD8ydx+QyVjsg9vPd13jxUkE931QXnpBnWRp80XFALLWRzhUETM5/OVrqRyUEjG0QkaQUwC4QggiNNNwKaFwhQBC2nJVqz04fTwjRwIxNBa6Dnk7J3SU2gzvCdCY80Wsd0Vy51Jzfqj3m1BngO5w0zCoyN3RqwpV3BW8b+HaONGzGnjBZDw0Mb3cJcCwmCTuy+Ku3faqobDyIywgajLOTvzSsNLs6ZxmXnIzETplyyVM1yKrWcwI5ceeipmTJ6or32WVKjqdZuKm4aj3mloyc3yWMtt0OpkhtI1BEh7cRbh1ktGbctxXoFWy4qzctzifIj5qpUsRYY3jQ8t2fmljNxETMZdlkwML3e+R3R90H5lW21g1gJyDfiTpzOat2KxNFVzHnNro8NyI1rrbibiHcxASAXGTOgGcwHeqsTvbLZaRpvZ3YHCmbVUBEgim07gdT1hayjW1O7IZb98fBBDejSxtGzgnDDe8CwZ8ZEnwCI3e8Exrnl8MZ6xkOEIT3SMr3thyyVPtHKd3+d5QjaC78P1rPdJ7w4Hj0KL0gu3k3FReD90+mfyWuOis8a2qM1z+UIHYv5j/AMh+IRvazKv/AEBB7D77z+A/ELJJf+jNS+VFoJJwXVhLrN9d1tDjA3LMbasm0eARax0vo1MveS7TM/JDNp2l9bENC0L0OTg5sdcmco0YdK9EPfsfGaRHkFi22QoraNpm0LHhBBqkOa1u8A/aI4arDlTclRcnSZkbU4MEHVZ23nLXyU9otZkzvQ1zySZV9FFtjqdsIpupj7Zb5g/9KKqMJiZ4wnXc2azB+MLZ3lZmAAlgz3gBVzn2s0Qj3Ix9neRmuV6c5o3/AAxjjIMhU7wsJp5jMZKFNNjvG0ilZrM5wjhmrBohoj9ymtxnlqoKrX4hP/ae7EekWrFZi4zv+K0dgdias5Srw4Z6ZLVXU+mRhDgXEmY4mT8B6KWinu2PFFd7FEW2Vd+iqBgZ2KaaSKGzJjrMgAPanYGz4DruWj2c2va1kVDmN0arGX5bJqYBo3X82/8ARWLooY3NbvcQ3zMKmfJox6R6PY6hc3tshjmBwbOU8yM/JDXvabQwRB7xEaaEZDdruRC2VGxphMbsunIrN2SrjtQfnDO4OGevyVLVit+TU0aX1hPQfNcvIS4RqrFQR3unok3vVGnhn5JSDCXtTNG2kHKQx3pBjxBWjYMbQQ4tne3DOn4gQg/tCp4a9F/Frmz0dP8AyUtxW3E3CeCdFy+KIWu7taZq1Gu7QBpyqQDO4sc1sTyI8QtDdILuMbzxP6LL3biJbQLgTq4u4SQ3Fx08YW5u6wwIBBMbvkNyEm2UMJWZ0AAfqp7UzFTcOLXfBMo0yMgAFR2rvF1nslR7RL4DWg8XED0BJ8FriipnlW2X85h4s+aFXeJ7T8nzCbf15VKjmmo0DKBChs9ctOWQcIKpnGpv88F8X8IRaMklwVea4ucXhGvZqjm51XuAgwTkrFqnFJMmAp7ushjNPvG7yXSF3G9bMCBta2im0udkB+8lj7ztQqOLpAM5T6BP2gtzn1BTB7oOXPiULqCDBIIKUVuzlcKnV1B8FP7pwnMHQ/LqoK4hSQhtCrgqNdwcD5Fb6qBWpwDIIy+S8+dqid1Xw6mcJPd3Tu/wqMsHLaNODIoumGGWGox2Th5a9f1U1qqECHU3O093NTXbetIOl/UmZ9P0TrbtdRFUlgcWwMo38lR2yfg190V5KopNYx1VzMDGiZdMuO5rWwJKzdpthc8uOpiOQjcr1/Xu60kZYWDRvzPNB6573KAtUI0tmLJPudLgnY6SANT6BFrA7A5pGoPjPFDbubnjKvWdsunRWGdm5st6U3kNmHEDXIHoVf7FYqu1pGbuh4cVpNmry7UOZOLABB37xB8kjVDRlegj2Kjr0iGk8AT5BFLDaW96GFxbnhA7xH4Z1OWnNW7Da6FeezcCRq05OaeDmnMJLLaPEqdSSSdZz6ovd9v7IteMy0h0cYMx6L0e/NiaFoEluF/32QHeO53ivPb62VrWWCXMc1zsDXAxmQYLwcm6HedErVlsZaNNS2hFraTTY5sQHAxEkaA712lSwNHLPx1KkuWwsp0msY5ro1c0gy46nL9xC7edNwpuw65fHNHakmV3ZqLJU7SkDyXaDC10rFXLtFUoHC9uJvLULT09oqDwCH4TzkeqztDAr2j0sVBlQCMNQDwc0j4gLKXTbS0grVbT2qnVs1RoqBxIkAGc2kOG/ksDZaqZbRdjfg9LuO3U+0DnQJEEkxBHE8F6DYWteA5jgRxBDh55rwqwXjhMHRELothpPeWEsgy0tJaYOcSOqleosoWz3MvI/f7hZXbsl1JjJ1cXH+kQP9yEbN+0sOPZ2uBnDaw0I3doBoeYy5BGdpmS1jhpLs+RAI+CvjJPgztUeZ33dgOGTn8lUbYMLSRuE7z8Vpr0s8uCqV7LFOp+Qoa2SmZ8VR+wkqYqn74XFj7DRZ6RT7gElQ220d0xrBjyQ+9bUWvE5DCI6yZVO22rHQfnm1rp6QYK2TbbM8eDGY2vEEkGNQoTYhvDjzGSrsY2Za6OR0840V5lR5+03zV6M70VRSAykxwIVKuzvxu1R17ZEYgOesIHebQHgicxrv1IlTRMXZwsT2MVMVHHenNqOCUeglTA3KK1DvqD6bCjda3TiGvmpFSLdd4bIOoMGNOeaHVKsmU1xO9chA1FqlXO5XqFd3HzyTLvs1Nwj7XX4K3ZLKJ1kfdcAgRtDqlPKXSRyyC0fs7qS6v3YgMA4wCZ+IQB9ADNpczpmPEFG9hLSG2moyIxUy7kSC2YSz4Jx8m8ZUE5jlPCd/wVW87np1XYn4qdUaV6WTv6xo8dfNS4giVliowcW90/I+SoNJl7TYrXSJqNe5zdS+h32niX2d3fZ/Q4jku1L1bXpFlUNqaTGYI0zEAtI5gLSmxFplpI6KKtYmVDNRgLvvjJ39wzUkGJ/grKR7SlUczgCZ8JGamtF51mtnuuHMCR8iEdvW4XuDuyh0jJpydi3ZnIzpuWVvuo+nFAtgkMB48/BK2wBdS+yyoS5hj7oaYHGDnkidkt9Cro7CeDslSttjnMa/ZOmfCUPpFziAJJJwiBqd7SNxUOKkHBpbTZAKZAzJ0WUeCxxadQYRltw2icoZxJqNAH9LXE+iP0LrsoPfptqmM3PxEkxEkk/ABQlQybMSariQ1oLnHRrQST0AzK3mzGx9VwxWn6tu6mD3j+aPd6TPRELnNKjIpU2MnUgGT1cZMclo7K+RJy4JlTByY83PRc1rXsY7CA0HC3IDIDyV19DFSLC4Obu4gjRVWOKitQJjMgTmBv5FT2btFYBtlil2R3KL+HmCCciCDluRas3NNDdU/kgyP/AKQp8fj+qS1eBJJ2oLZXt91NtFPATG8OG48eY5LBXrTqWdzqVTIlpE7nNO8H9wvRGVlUvmyUqwwVGhzee7mCMwrpIhPR5C+g2ZDhHmillsbcGIzHh+irW6wsp1qjRo17mtngDlPgpqdOpucM06KZErqTNACSdw3+WgWdvBzu1diEEGIG4DQLT0aL8iXZcll7bUxVKh/G4+EqWEOSxTsANJ1QGS3CY6mD4DJPsFPHWgimQZcW+62AMwMObfBSXFUg4TEOkZgEeIORz3Fa6nsXSpM+sdSdVqEgOdiZTNOqww9oEFjqZDpHBwiMirJxXapIvaPPq9CCSAAJiAZHgZzCiajN+XR9GquZDi0kdm93dDmjUlhzjPfEc1asWyhrOGAHCJLy2Xc4B4Rv6qhySVshJvSAdnsTqnug5eSI0boewSCJ4Z/FejWLZCj2Y7oAA1bkRzlZcRLhObXFp8N/ikhkUwywcFYJs7A8kOaMY8D5iFMyo0GDLXcT8DxXbewDvjItVe3W5paYbiO/gJ0k/JWlHJce+Mz/AIRLZK4qz3m0t7rWtcGA/wDkJ1jg3nx8VR2Gp06lbBVGIQS0E90FucEbxG48F6Ded8Ms9M1HaNyAGUk+60eXolk/BZGNbKtjvMOJa6WvGrXZHyKLWGvhdydkev2T8vFeYX3tVaLRq7A2Za1gAiPxak+Pgm3bttVpnDUzH3hr4jf4KtwZcpHs1OtKkLQVkbs2vbUaHRPNuaNWa/WO3OHUFISXeaz+09yCsWVW++wEEcRr56+a0HaghV3KGB5zRpvtVQ06QAa3V50B+Z5LRWO4mUTDc3uHeedTyHAfvNK0U+wrvxtc1j82EMcB3s3kmOIPml9MqMmGOqNH3cyPDVKSErNZaNZskQ4ZGOI1Tjd1BuU58EFp3sBXZ3KjO0IBBaYkmJnjxWgv675biaM2jdwCmgOMfSZnHGN5yE/vqo6Ntxd79jks3ed5FhogE95pkf1uHickrTenZlw1DYz57wm4JNzZbWD4KOtaMTmkGB3gR0IErH3ZfTi4AuDQJe4npLGfM9Qr9z2oOe3MnJxz3nUnzd6phWHHuz5rjSoqlcArgrqL2IT4uaSovvQAkcDC6osmhtKpmFWvKvBXG25jcy4fH4ILfF8tJ7snnH6rQxUZi/JFd+QgnHOuv+ZUFK0TkD46qW9rSHt0dO4z5gjghdF6hCNB+i47nnxAI8RGizN5U4rvkRLifArV7OXeKhxv9wbvvHrwWgv+4bNaaYAApVG+69oy/K5u8eqqeeKl2sshglXcZP2Y25tO8KQqU2vbUmnDwCA4wWOEzBDmgeJRz2tNdQvAVntjtaYqsDZAa8dwy4HM9wEkfeQy6di6oqNPaNYWva4OaC7NpxA7o0XoW3twi9KFENcGVqLnZkZOY8DEyZyPdBCf3sOLG7JVwePUi+1VpcSRILi5xcY3DEczvjxXptyVm0aHZNpiXlwLiB7uWgPIBD7NctOyMl9IjDkxh1qVD3QSRzhX69VtLsaLj9dXJccvdYNRyB3dCs7yyv4TVjgorYbvK0MoWR9RxwhrHEdY7rR1MDxXit3W0scXPJIcM98u3fErR+0m/HVawsrJ7OjAIGjqkZnwmOsrI4e4AQZE7jpqrsUaVmfLcteApWqueWS04XZ6gQIO/wBZI3Ko9oa+oCMJwmGjTX9N+9Q07weN7sjIzgzECTvyyjmVWx+qsKtIO7K2vBaGu4Yv9hHzRbbO9zUZTaNMTnHqAAPifNCrku97QajgQIIEiJnUwdyuWuwmq2DPEHgVDewA1K1YeB3Zz8lBWqg5p9qu+pT1bI4jMKmXJiC3YLxfRdiaTG8Df8pW5uTakES6swDeHENMflOc9J6rzouXJSuKZKdH0DdFPtQ12IBpgg7yDnp+q09lo02ZNGf3jmfNfN12bW2qzgBlU4Ro13eEcBOYHQrZ3J7XDMV2EfiZmMvw6j1QopE3Zq/aLttZrL9Qabq1UgOIFQsDB9klwnM6wBprqJ82u/2hVabv5bHMJOUEOz4PnOOY3INfF5utVWraKh773SBwbo1o5BoA8EOR2pkWzT27bStUxBoLGvEEB2E8iCNDuVa776tDPdr1ByxE+pQIPVyhaIKEkgth2rtE76ptQuf2bnPBMZ4gMp6tUQtzqhnmTHEneeXJDbS+Yd4K1YKv4SVDRKYasFlc7NxkancB14ovdzyXF4JAAwtjrLvkhdEVX5Rgby1n4D1KK2KznBh+7l4JPJJJVtB++71/VJlrd/qfvzVWrZCSVF9CI1SWNQSLHHPtNc9P8pKmKfP1SSdzJov2i12en9jF+Yn4DM+QQa33zP8ALpNYOQ/7KcbPuhMNm/eR9DkofUN8HYh7NhHl2ALc97zLiU6z7N2l4xNoVSDvwkA+eq2907SV7PGGnZ3DgaLGO/vpYfgVqbF7RqLsq1B9M8WYarf+LvQqyM4vmRny4MkPlx6+5htn7rtIHZuokATDiQOcEE6qxaGkOwmQRuOvkvR6F52C0ZCtTk/Zeezd4B4afJD7x9mLKru0p1qzHD3ZcajY1iHyY8U0sKltGJZJQ1JGYsJe1kgDXXei9016dUkUw4HNwLceKRmZa7OMjlHRXaex9oYCIYeDgf8AiR80Ru/Zy0ME9p2bpyLWh0Df73ESNMlVHC7plkskatGSo2F1ttmM039nSeRSqEPw1MOTi3u4RnxJ0V8bBvNs+lPLnE7pbAAENA4CBG9bi222nZ6ZqV3tpsGrnmB0k6nlqsPePtlsLXYWMrVo+01rWN8MZDvQLT7uPkqjOb4M/eHsttJe+oHU6hc5zjmQZcSeY38UHtGx1op+9RflvAxf7ZWpZ7XbM504LUwHUDs358QXP05QjNl9q1gOptHR1Kf9pKSWOD4Zqx9Rlj/Sn9Dy512gZER1HyKdTusOIaGYiTAAEkngAMyvb6BZa2Bws7gw769INJG4hhcHDxCfYtmadBzqlOGOdlkymQOkNxR/Ul9w/UtfXwrcNmIuH2ZVHsxV6jqU6MbDnDm+ch0GfTREz7MdzbR/dSafg4Lc0zAzMnjGH0UVqaCP5hYBnIIGnMq9QSOdLK5O6X2R51avZJVdl2tIjo9p8YBVSp7HHt93sXcsTh8WL0ez3E1rseJxOs5Z/vkicKe1Fblfg8Yq+yisP/AD+V9M/EgqrU9l1Uj/AOO+f6PgHL2C20bUZ7OpRZzcxzvSR8VWs1jth/mWmkOHZ0mk+bjHoVHaQeNVPZjXz+pqZfgP6IXbdhKtP3qdRvVjh8l77aryZZWzWrBx3Fwa3rDWCXHkAVgNo9rjXltOWs+86MZ6bqY5DPmq5yUOWaMHTTzP4Vr18Hk1W4qg3GVQq2dzciCtzVqNJgAvPLTxKh/h2L3oA4N+ZS+9pXLRofQTbqDT/PsYdSNetjV2fpncq1TZJh0J6IWeD8iv2fnXj/YJu3vuDeK11hugDMj99FWuq6WUTOGTxn4ArS0bfT3tI8AUPLF8MqfSZlzFkNKxDdPorVkswDvDepKVtozOIjwcPlCu0LTRkQ9vif1UJ2VPHOPKf2KVWw58FE6zIzUDToQehTbpNNtYuqwGNBe7Fp3dJ8SOsQitkAU2P9wktc72m2QGJqno1seGa6jsj6k2/Q0d32N76bfpNOliiDkCZBiTqDIE679FVtuz1jJh1ESfuMcPVogeaNEuOgjrn6D9VymHc+pw5+AWlxT5FjOUeGzLWjYiy72Pp9Hk/IhUqvs+ou9y0EcnBp5boW7APFMp2drdAB0CR4oPwXR6vNHiT/f9zA1fZeSMqzSObD+qG232aVmNJ7VrW8nvYPIL0W8b8o0MqlRrTrEgu/sHe9Flb029YSDRp4nNyD6gAHQDN0Tzboq5QxQ/T6mvHl6rLwrX6pUYir7P7WWYwaobr3nVQY4lrhIQWvcdVhw9s4/lqEjpIMTy3LU3tfle05VXkt+4O6z+wa+MocKKyzyL+mzp4undXkr6IAOud7oxOc6NJJdHSTkpKez7d6OFibhVbnJmlYYLwDmXQwbls9nLzu6yQ7sqzqg/8jmUzH5GiocPXM81nQ3j5J7Y3icuMZ8dFMMji7Ey4Fkj27S/Q9Jb7Q7FEl7xyNN8+gKkdt3Yf9bX/wCut69xeXinK6aKv/ipeiMT9l4vV/n0PVKW1lhOlopDr3f9wCtNvayVgW9tReDkR2jMxwIleQikF0s5Sp/in6CP2VHxJntLLXTdkHsPIOB+Cir0p7uKpn91sg8pDY8F4y+kwCSAOsJlK0kGaQd+YEsHmIKsjnct0UT9nRjrv3/g9kNopUB3nHkCHknwhZXaD2iU2AtpQ527ePGPe6DLnuWJeKjwQ+q+D9kOfB6ySkyyNb7o8dSon1EfA+H2a7uX59P+ogtduq13F7veOWJ+sbgGj3RyUIsAPvEu5aDyRDsiuiisjyPxr89TrLBGqe/2+3BWFEAQBCRpK0Ka4GqouSordkkWK12aQooJKoYummrPZrhpoIK0JOarHZJdmgkr4E8vdESY4ZqXs0hSU20I4RlyiDy8guKz2aSnvl6ie5x/2r7I3I2mr0yBiD/ztb/xAWpu62mowOIAPKfmUklq6ScpL4med6mEY8IuOMCVj7VflaqHtxlgkj6vumPze8PApJJusnKEV2uhOlipN2jOVtn2CSH1M8/eB+IMoHbWdnoSc98fIBJJZ+mfe/i2bpZJQ+Vsq07UTuCtN0SSTZopPR0unm5RVseBkmOCSSoNImpSkkgPI8BIMGaSSgkdh/fgqNqtLg7CMue9JJauminPfoY+sk4w16onp2ZupzPE5lSkaLiSzyk29muMVFaQ9rc/JdhdSUDHWDPzToSSQL5EGZ+KdhSSUEnC1MISSQwQsK4kkgkRK4kkgBDNJJJADkkkk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3562" name="Picture 10" descr="http://t3.gstatic.com/images?q=tbn:ANd9GcRAz4kIRNvVOzfJ3MZVrioaPaA8hYe6R9bSB6UthtPZp5uK6bBe_Q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62200"/>
            <a:ext cx="3610945" cy="27432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724400" y="5257800"/>
            <a:ext cx="373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Image </a:t>
            </a:r>
            <a:r>
              <a:rPr lang="fr-FR" sz="1400" i="1" dirty="0" err="1" smtClean="0"/>
              <a:t>from</a:t>
            </a:r>
            <a:r>
              <a:rPr lang="fr-FR" sz="1400" i="1" dirty="0" smtClean="0"/>
              <a:t> media.the state.com</a:t>
            </a:r>
            <a:endParaRPr lang="fr-FR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1027</Words>
  <Application>Microsoft Office PowerPoint</Application>
  <PresentationFormat>On-screen Show (4:3)</PresentationFormat>
  <Paragraphs>112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Problems in LEDC places. </vt:lpstr>
      <vt:lpstr>China/ electricity.  </vt:lpstr>
      <vt:lpstr>Thailand. </vt:lpstr>
      <vt:lpstr>Shelter. </vt:lpstr>
      <vt:lpstr>Poverty. </vt:lpstr>
      <vt:lpstr>Pollution </vt:lpstr>
      <vt:lpstr>Sewerage Systems. </vt:lpstr>
      <vt:lpstr>Drugs, Gangs and violence. </vt:lpstr>
      <vt:lpstr>Education and Heath. </vt:lpstr>
      <vt:lpstr>Overcrowding. </vt:lpstr>
      <vt:lpstr>Rubbish Overload. </vt:lpstr>
      <vt:lpstr>CLEAN drinking water. </vt:lpstr>
      <vt:lpstr>Employment</vt:lpstr>
      <vt:lpstr>Rubbish in Mexico city. </vt:lpstr>
      <vt:lpstr>Water in Mexico City. </vt:lpstr>
      <vt:lpstr>Pollution in Mexico City.  </vt:lpstr>
      <vt:lpstr>Communities in Mexico City.  </vt:lpstr>
      <vt:lpstr>Thank you for watching (: :)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Problems in LEDC places.</dc:title>
  <dc:creator>student</dc:creator>
  <cp:lastModifiedBy>Kate xx</cp:lastModifiedBy>
  <cp:revision>31</cp:revision>
  <dcterms:created xsi:type="dcterms:W3CDTF">2011-02-01T18:22:43Z</dcterms:created>
  <dcterms:modified xsi:type="dcterms:W3CDTF">2011-02-04T23:41:25Z</dcterms:modified>
</cp:coreProperties>
</file>